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5"/>
  </p:notesMasterIdLst>
  <p:handoutMasterIdLst>
    <p:handoutMasterId r:id="rId26"/>
  </p:handoutMasterIdLst>
  <p:sldIdLst>
    <p:sldId id="256" r:id="rId3"/>
    <p:sldId id="267" r:id="rId4"/>
    <p:sldId id="269" r:id="rId5"/>
    <p:sldId id="270" r:id="rId6"/>
    <p:sldId id="272" r:id="rId7"/>
    <p:sldId id="288" r:id="rId8"/>
    <p:sldId id="275" r:id="rId9"/>
    <p:sldId id="276" r:id="rId10"/>
    <p:sldId id="277" r:id="rId11"/>
    <p:sldId id="273" r:id="rId12"/>
    <p:sldId id="280" r:id="rId13"/>
    <p:sldId id="282" r:id="rId14"/>
    <p:sldId id="279" r:id="rId15"/>
    <p:sldId id="289" r:id="rId16"/>
    <p:sldId id="284" r:id="rId17"/>
    <p:sldId id="285" r:id="rId18"/>
    <p:sldId id="290" r:id="rId19"/>
    <p:sldId id="286" r:id="rId20"/>
    <p:sldId id="271" r:id="rId21"/>
    <p:sldId id="274" r:id="rId22"/>
    <p:sldId id="278"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5" pos="2880" userDrawn="1">
          <p15:clr>
            <a:srgbClr val="A4A3A4"/>
          </p15:clr>
        </p15:guide>
        <p15:guide id="6" pos="75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ED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434" autoAdjust="0"/>
  </p:normalViewPr>
  <p:slideViewPr>
    <p:cSldViewPr showGuides="1">
      <p:cViewPr varScale="1">
        <p:scale>
          <a:sx n="83" d="100"/>
          <a:sy n="83" d="100"/>
        </p:scale>
        <p:origin x="1081" y="62"/>
      </p:cViewPr>
      <p:guideLst>
        <p:guide orient="horz" pos="2160"/>
        <p:guide pos="2880"/>
        <p:guide pos="755"/>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4/5/2016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4/5/2016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3268804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Average size of ZI-MG at pH 11 is substantially larger than that of the ZI-MG at pH 3.  At pH 11, there is more deprotonation</a:t>
            </a:r>
            <a:r>
              <a:rPr lang="en-US" baseline="0" dirty="0" smtClean="0"/>
              <a:t> of both the acrylic acid and the DMAPMA  which causes electrostatic repulsion and an overall larger hydrodynamic diameter. In contrast, the ZI-MG at pH 3 are much smaller due to hydrophilic interactions within the particles. As shown, the VPTT of the pH 3 particles is lower and sharper than the VPTT of the pH 11 particles. This could be due to </a:t>
            </a:r>
            <a:endParaRPr lang="en-US" dirty="0"/>
          </a:p>
        </p:txBody>
      </p:sp>
      <p:sp>
        <p:nvSpPr>
          <p:cNvPr id="4" name="Slide Number Placeholder 3"/>
          <p:cNvSpPr>
            <a:spLocks noGrp="1"/>
          </p:cNvSpPr>
          <p:nvPr>
            <p:ph type="sldNum" sz="quarter" idx="10"/>
          </p:nvPr>
        </p:nvSpPr>
        <p:spPr/>
        <p:txBody>
          <a:bodyPr/>
          <a:lstStyle/>
          <a:p>
            <a:fld id="{C895357B-16EE-4C13-8F2F-404DE3C09F83}" type="slidenum">
              <a:rPr lang="en-US" smtClean="0"/>
              <a:t>21</a:t>
            </a:fld>
            <a:endParaRPr lang="en-US"/>
          </a:p>
        </p:txBody>
      </p:sp>
    </p:spTree>
    <p:extLst>
      <p:ext uri="{BB962C8B-B14F-4D97-AF65-F5344CB8AC3E}">
        <p14:creationId xmlns:p14="http://schemas.microsoft.com/office/powerpoint/2010/main" val="230433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2</a:t>
            </a:fld>
            <a:endParaRPr lang="en-US"/>
          </a:p>
        </p:txBody>
      </p:sp>
    </p:spTree>
    <p:extLst>
      <p:ext uri="{BB962C8B-B14F-4D97-AF65-F5344CB8AC3E}">
        <p14:creationId xmlns:p14="http://schemas.microsoft.com/office/powerpoint/2010/main" val="312226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95357B-16EE-4C13-8F2F-404DE3C09F83}" type="slidenum">
              <a:rPr lang="en-US" smtClean="0"/>
              <a:t>3</a:t>
            </a:fld>
            <a:endParaRPr lang="en-US"/>
          </a:p>
        </p:txBody>
      </p:sp>
    </p:spTree>
    <p:extLst>
      <p:ext uri="{BB962C8B-B14F-4D97-AF65-F5344CB8AC3E}">
        <p14:creationId xmlns:p14="http://schemas.microsoft.com/office/powerpoint/2010/main" val="196012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5357B-16EE-4C13-8F2F-404DE3C09F83}" type="slidenum">
              <a:rPr lang="en-US" smtClean="0"/>
              <a:t>7</a:t>
            </a:fld>
            <a:endParaRPr lang="en-US"/>
          </a:p>
        </p:txBody>
      </p:sp>
    </p:spTree>
    <p:extLst>
      <p:ext uri="{BB962C8B-B14F-4D97-AF65-F5344CB8AC3E}">
        <p14:creationId xmlns:p14="http://schemas.microsoft.com/office/powerpoint/2010/main" val="297345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Zwitterionic microgels</a:t>
            </a:r>
            <a:r>
              <a:rPr lang="en-US" baseline="0" dirty="0" smtClean="0"/>
              <a:t> decrease in size until the IEP where they show a minimum hydrodynamic diameter. Following the IEP, they increase sharply in size, levelling off and subsequently decreasing in particle size. The initial sharp decrease in size is due to electrostatic attraction, this is evidenced by the positive zeta potential of the particles prior to the IEP. When a base is added to raise the pH, the acrylic acid in the ZI-MG becomes </a:t>
            </a:r>
            <a:r>
              <a:rPr lang="en-US" baseline="0" dirty="0" err="1" smtClean="0"/>
              <a:t>unprotonated</a:t>
            </a:r>
            <a:r>
              <a:rPr lang="en-US" baseline="0" dirty="0" smtClean="0"/>
              <a:t> and causes electrostatic attraction with the DMAPMA particles until the IEP is reached. Once this point is reached, the charge on the particles is neutralized. Following the IEP, the size increases. This is due to further deprotonation of the acrylic acid and subsequent deprotonation of the DMAPMA which causes electrostatic repulsion and also increases the polarity of the ZI-MG allowing for more uptake of polar solvent. </a:t>
            </a:r>
            <a:endParaRPr lang="en-US" dirty="0"/>
          </a:p>
        </p:txBody>
      </p:sp>
      <p:sp>
        <p:nvSpPr>
          <p:cNvPr id="4" name="Slide Number Placeholder 3"/>
          <p:cNvSpPr>
            <a:spLocks noGrp="1"/>
          </p:cNvSpPr>
          <p:nvPr>
            <p:ph type="sldNum" sz="quarter" idx="10"/>
          </p:nvPr>
        </p:nvSpPr>
        <p:spPr/>
        <p:txBody>
          <a:bodyPr/>
          <a:lstStyle/>
          <a:p>
            <a:fld id="{C895357B-16EE-4C13-8F2F-404DE3C09F83}" type="slidenum">
              <a:rPr lang="en-US" smtClean="0"/>
              <a:t>8</a:t>
            </a:fld>
            <a:endParaRPr lang="en-US"/>
          </a:p>
        </p:txBody>
      </p:sp>
    </p:spTree>
    <p:extLst>
      <p:ext uri="{BB962C8B-B14F-4D97-AF65-F5344CB8AC3E}">
        <p14:creationId xmlns:p14="http://schemas.microsoft.com/office/powerpoint/2010/main" val="86048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solidFill>
                  <a:srgbClr val="FF0000"/>
                </a:solidFill>
              </a:rPr>
              <a:t>To investigate</a:t>
            </a:r>
            <a:r>
              <a:rPr lang="en-US" baseline="0" dirty="0" smtClean="0">
                <a:solidFill>
                  <a:srgbClr val="FF0000"/>
                </a:solidFill>
              </a:rPr>
              <a:t> the effects of composition on swelling, two different compositions of the microgels were made as shown in the table. As shown here, the .29 concentration has a sharper decrease in size with temperature increase than the .85 ZI-MG. the .29 has a slightly lower VPTT than the .85. This is because the 0.85 composition has a more balanced composition and thus forms more stable ion pairs while the .29 ZI-MG has less even ion coupling and thus less flexibility. Therefore, the VPTT is reached sooner and less smoothly.</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895357B-16EE-4C13-8F2F-404DE3C09F83}" type="slidenum">
              <a:rPr lang="en-US" smtClean="0"/>
              <a:t>9</a:t>
            </a:fld>
            <a:endParaRPr lang="en-US"/>
          </a:p>
        </p:txBody>
      </p:sp>
    </p:spTree>
    <p:extLst>
      <p:ext uri="{BB962C8B-B14F-4D97-AF65-F5344CB8AC3E}">
        <p14:creationId xmlns:p14="http://schemas.microsoft.com/office/powerpoint/2010/main" val="2814819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5357B-16EE-4C13-8F2F-404DE3C09F83}" type="slidenum">
              <a:rPr lang="en-US" smtClean="0"/>
              <a:t>11</a:t>
            </a:fld>
            <a:endParaRPr lang="en-US"/>
          </a:p>
        </p:txBody>
      </p:sp>
    </p:spTree>
    <p:extLst>
      <p:ext uri="{BB962C8B-B14F-4D97-AF65-F5344CB8AC3E}">
        <p14:creationId xmlns:p14="http://schemas.microsoft.com/office/powerpoint/2010/main" val="376751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Uptake spectrum (left) shows the characteristic methanol peak appearing just before 1.0 ppm </a:t>
            </a:r>
          </a:p>
          <a:p>
            <a:pPr lvl="1"/>
            <a:r>
              <a:rPr lang="en-US" sz="1400" dirty="0" smtClean="0"/>
              <a:t>Shows DOSS absorption because it is the only</a:t>
            </a:r>
            <a:r>
              <a:rPr lang="en-US" sz="1400" baseline="0" dirty="0" smtClean="0"/>
              <a:t> peak in solution</a:t>
            </a:r>
            <a:endParaRPr lang="en-US" sz="1400" dirty="0" smtClean="0"/>
          </a:p>
          <a:p>
            <a:r>
              <a:rPr lang="en-US" dirty="0" smtClean="0"/>
              <a:t>Release spectrum (right) shows characteristic methanol and DOSS peaks</a:t>
            </a:r>
          </a:p>
          <a:p>
            <a:r>
              <a:rPr lang="en-US" sz="1600" dirty="0" smtClean="0"/>
              <a:t>Shows DOSS release because both particles in solution </a:t>
            </a:r>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12</a:t>
            </a:fld>
            <a:endParaRPr lang="en-US"/>
          </a:p>
        </p:txBody>
      </p:sp>
    </p:spTree>
    <p:extLst>
      <p:ext uri="{BB962C8B-B14F-4D97-AF65-F5344CB8AC3E}">
        <p14:creationId xmlns:p14="http://schemas.microsoft.com/office/powerpoint/2010/main" val="223750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95357B-16EE-4C13-8F2F-404DE3C09F83}" type="slidenum">
              <a:rPr lang="en-US" smtClean="0"/>
              <a:t>13</a:t>
            </a:fld>
            <a:endParaRPr lang="en-US"/>
          </a:p>
        </p:txBody>
      </p:sp>
    </p:spTree>
    <p:extLst>
      <p:ext uri="{BB962C8B-B14F-4D97-AF65-F5344CB8AC3E}">
        <p14:creationId xmlns:p14="http://schemas.microsoft.com/office/powerpoint/2010/main" val="204695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8686800"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9" name="Rectangle 8"/>
          <p:cNvSpPr/>
          <p:nvPr/>
        </p:nvSpPr>
        <p:spPr>
          <a:xfrm>
            <a:off x="8458200" y="5638800"/>
            <a:ext cx="2286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0" name="Rectangle 9"/>
          <p:cNvSpPr/>
          <p:nvPr/>
        </p:nvSpPr>
        <p:spPr>
          <a:xfrm>
            <a:off x="914401"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1" name="Rectangle 10"/>
          <p:cNvSpPr/>
          <p:nvPr/>
        </p:nvSpPr>
        <p:spPr>
          <a:xfrm>
            <a:off x="1" y="0"/>
            <a:ext cx="9144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2" name="Rectangle 11"/>
          <p:cNvSpPr/>
          <p:nvPr/>
        </p:nvSpPr>
        <p:spPr>
          <a:xfrm>
            <a:off x="0" y="5638800"/>
            <a:ext cx="9144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cxnSp>
        <p:nvCxnSpPr>
          <p:cNvPr id="13" name="Straight Connector 12"/>
          <p:cNvCxnSpPr/>
          <p:nvPr/>
        </p:nvCxnSpPr>
        <p:spPr bwMode="white">
          <a:xfrm>
            <a:off x="868223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5643132"/>
            <a:ext cx="9123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cxnSp>
        <p:nvCxnSpPr>
          <p:cNvPr id="15" name="Straight Connector 14"/>
          <p:cNvCxnSpPr/>
          <p:nvPr/>
        </p:nvCxnSpPr>
        <p:spPr bwMode="white">
          <a:xfrm>
            <a:off x="9144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3716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821977" y="1600201"/>
            <a:ext cx="6248400" cy="2680127"/>
          </a:xfrm>
        </p:spPr>
        <p:txBody>
          <a:bodyPr>
            <a:noAutofit/>
          </a:bodyPr>
          <a:lstStyle>
            <a:lvl1pPr>
              <a:defRPr sz="4051"/>
            </a:lvl1pPr>
          </a:lstStyle>
          <a:p>
            <a:r>
              <a:rPr lang="en-US" smtClean="0"/>
              <a:t>Click to edit Master title style</a:t>
            </a:r>
            <a:endParaRPr/>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2401">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solidFill>
              </a:defRPr>
            </a:lvl1pPr>
          </a:lstStyle>
          <a:p>
            <a:fld id="{83BFA19A-991D-463E-B40D-2A8C17F25C0E}" type="datetime1">
              <a:rPr lang="en-US" smtClean="0"/>
              <a:t>4/5/2016</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Arizona State University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D7DB39B-E0E8-4864-B451-4ADD9402055D}" type="datetime1">
              <a:rPr lang="en-US" smtClean="0"/>
              <a:t>4/5/2016</a:t>
            </a:fld>
            <a:endParaRPr/>
          </a:p>
        </p:txBody>
      </p:sp>
      <p:sp>
        <p:nvSpPr>
          <p:cNvPr id="5" name="Footer Placeholder 4"/>
          <p:cNvSpPr>
            <a:spLocks noGrp="1"/>
          </p:cNvSpPr>
          <p:nvPr>
            <p:ph type="ftr" sz="quarter" idx="11"/>
          </p:nvPr>
        </p:nvSpPr>
        <p:spPr/>
        <p:txBody>
          <a:bodyPr/>
          <a:lstStyle/>
          <a:p>
            <a:r>
              <a:rPr lang="en-US" smtClean="0"/>
              <a:t>Arizona State University</a:t>
            </a:r>
            <a:endParaRPr lang="en-US" dirty="0" smtClean="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915400"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8" name="Rectangle 7"/>
          <p:cNvSpPr/>
          <p:nvPr/>
        </p:nvSpPr>
        <p:spPr>
          <a:xfrm>
            <a:off x="462978"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9" name="Rectangle 8"/>
          <p:cNvSpPr/>
          <p:nvPr/>
        </p:nvSpPr>
        <p:spPr>
          <a:xfrm>
            <a:off x="0" y="0"/>
            <a:ext cx="4572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0" name="Rectangle 9"/>
          <p:cNvSpPr/>
          <p:nvPr/>
        </p:nvSpPr>
        <p:spPr>
          <a:xfrm>
            <a:off x="462978" y="736219"/>
            <a:ext cx="4572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cxnSp>
        <p:nvCxnSpPr>
          <p:cNvPr id="11" name="Straight Connector 10"/>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7201584" y="685800"/>
            <a:ext cx="1340994"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99272" y="685800"/>
            <a:ext cx="5887983"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9E69C15-DDFD-457D-9191-FFF0975D681D}" type="datetime1">
              <a:rPr lang="en-US" smtClean="0"/>
              <a:t>4/5/2016</a:t>
            </a:fld>
            <a:endParaRPr/>
          </a:p>
        </p:txBody>
      </p:sp>
      <p:sp>
        <p:nvSpPr>
          <p:cNvPr id="5" name="Footer Placeholder 4"/>
          <p:cNvSpPr>
            <a:spLocks noGrp="1"/>
          </p:cNvSpPr>
          <p:nvPr>
            <p:ph type="ftr" sz="quarter" idx="11"/>
          </p:nvPr>
        </p:nvSpPr>
        <p:spPr/>
        <p:txBody>
          <a:bodyPr/>
          <a:lstStyle/>
          <a:p>
            <a:r>
              <a:rPr lang="en-US" smtClean="0"/>
              <a:t>Arizona State University</a:t>
            </a:r>
            <a:endParaRPr lang="en-US" dirty="0" smtClean="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733" y="228600"/>
            <a:ext cx="7339012" cy="655638"/>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45332" y="6356351"/>
            <a:ext cx="1464467" cy="365126"/>
          </a:xfrm>
        </p:spPr>
        <p:txBody>
          <a:bodyPr/>
          <a:lstStyle>
            <a:lvl1pPr>
              <a:defRPr sz="1600"/>
            </a:lvl1pPr>
          </a:lstStyle>
          <a:p>
            <a:fld id="{60FAF9D6-68F7-48B3-9D82-B2F16D07229A}" type="datetime1">
              <a:rPr lang="en-US" smtClean="0"/>
              <a:pPr/>
              <a:t>4/5/2016</a:t>
            </a:fld>
            <a:endParaRPr lang="en-US" dirty="0"/>
          </a:p>
        </p:txBody>
      </p:sp>
      <p:sp>
        <p:nvSpPr>
          <p:cNvPr id="5" name="Footer Placeholder 4"/>
          <p:cNvSpPr>
            <a:spLocks noGrp="1"/>
          </p:cNvSpPr>
          <p:nvPr>
            <p:ph type="ftr" sz="quarter" idx="11"/>
          </p:nvPr>
        </p:nvSpPr>
        <p:spPr>
          <a:xfrm>
            <a:off x="3081338" y="6356352"/>
            <a:ext cx="2981325" cy="365125"/>
          </a:xfrm>
        </p:spPr>
        <p:txBody>
          <a:bodyPr/>
          <a:lstStyle>
            <a:lvl1pPr algn="ctr">
              <a:defRPr sz="1600"/>
            </a:lvl1pPr>
          </a:lstStyle>
          <a:p>
            <a:r>
              <a:rPr lang="en-US" smtClean="0"/>
              <a:t>Arizona State University</a:t>
            </a:r>
            <a:endParaRPr lang="en-US" dirty="0"/>
          </a:p>
        </p:txBody>
      </p:sp>
      <p:sp>
        <p:nvSpPr>
          <p:cNvPr id="6" name="Slide Number Placeholder 5"/>
          <p:cNvSpPr>
            <a:spLocks noGrp="1"/>
          </p:cNvSpPr>
          <p:nvPr>
            <p:ph type="sldNum" sz="quarter" idx="12"/>
          </p:nvPr>
        </p:nvSpPr>
        <p:spPr>
          <a:xfrm>
            <a:off x="7848600" y="6356352"/>
            <a:ext cx="685801" cy="365126"/>
          </a:xfrm>
        </p:spPr>
        <p:txBody>
          <a:bodyPr/>
          <a:lstStyle>
            <a:lvl1pPr>
              <a:defRPr sz="1600"/>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8686800"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0" name="Rectangle 19"/>
          <p:cNvSpPr/>
          <p:nvPr/>
        </p:nvSpPr>
        <p:spPr>
          <a:xfrm>
            <a:off x="8458200" y="5638800"/>
            <a:ext cx="2286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4" name="Rectangle 23"/>
          <p:cNvSpPr/>
          <p:nvPr/>
        </p:nvSpPr>
        <p:spPr>
          <a:xfrm>
            <a:off x="912352" y="5638800"/>
            <a:ext cx="4572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1" name="Rectangle 20"/>
          <p:cNvSpPr/>
          <p:nvPr/>
        </p:nvSpPr>
        <p:spPr>
          <a:xfrm>
            <a:off x="0" y="5638800"/>
            <a:ext cx="9144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cxnSp>
        <p:nvCxnSpPr>
          <p:cNvPr id="22" name="Straight Connector 21"/>
          <p:cNvCxnSpPr/>
          <p:nvPr/>
        </p:nvCxnSpPr>
        <p:spPr bwMode="white">
          <a:xfrm>
            <a:off x="868223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5643132"/>
            <a:ext cx="9123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cxnSp>
        <p:nvCxnSpPr>
          <p:cNvPr id="23" name="Straight Connector 22"/>
          <p:cNvCxnSpPr/>
          <p:nvPr/>
        </p:nvCxnSpPr>
        <p:spPr bwMode="white">
          <a:xfrm>
            <a:off x="9123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686800" y="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7" name="Rectangle 26"/>
          <p:cNvSpPr/>
          <p:nvPr/>
        </p:nvSpPr>
        <p:spPr>
          <a:xfrm>
            <a:off x="8458200" y="0"/>
            <a:ext cx="228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8" name="Rectangle 27"/>
          <p:cNvSpPr/>
          <p:nvPr/>
        </p:nvSpPr>
        <p:spPr>
          <a:xfrm>
            <a:off x="914401" y="0"/>
            <a:ext cx="457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29" name="Rectangle 28"/>
          <p:cNvSpPr/>
          <p:nvPr/>
        </p:nvSpPr>
        <p:spPr>
          <a:xfrm>
            <a:off x="-1" y="0"/>
            <a:ext cx="9144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30" name="Rectangle 29"/>
          <p:cNvSpPr/>
          <p:nvPr/>
        </p:nvSpPr>
        <p:spPr>
          <a:xfrm>
            <a:off x="0" y="0"/>
            <a:ext cx="9144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cxnSp>
        <p:nvCxnSpPr>
          <p:cNvPr id="31" name="Straight Connector 30"/>
          <p:cNvCxnSpPr/>
          <p:nvPr/>
        </p:nvCxnSpPr>
        <p:spPr bwMode="white">
          <a:xfrm>
            <a:off x="868223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0" y="0"/>
            <a:ext cx="9123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cxnSp>
        <p:nvCxnSpPr>
          <p:cNvPr id="33" name="Straight Connector 32"/>
          <p:cNvCxnSpPr/>
          <p:nvPr/>
        </p:nvCxnSpPr>
        <p:spPr bwMode="white">
          <a:xfrm>
            <a:off x="9144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lvl1pPr>
              <a:defRPr>
                <a:solidFill>
                  <a:schemeClr val="bg1"/>
                </a:solidFill>
              </a:defRPr>
            </a:lvl1pPr>
          </a:lstStyle>
          <a:p>
            <a:fld id="{61193CAB-BD12-4950-9BF7-A0C5B3D19804}" type="datetime1">
              <a:rPr lang="en-US" smtClean="0"/>
              <a:t>4/5/2016</a:t>
            </a:fld>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Arizona State University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
        <p:nvSpPr>
          <p:cNvPr id="2" name="Title 1"/>
          <p:cNvSpPr>
            <a:spLocks noGrp="1"/>
          </p:cNvSpPr>
          <p:nvPr>
            <p:ph type="title"/>
          </p:nvPr>
        </p:nvSpPr>
        <p:spPr>
          <a:xfrm>
            <a:off x="1199272" y="1600201"/>
            <a:ext cx="6214072" cy="2654064"/>
          </a:xfrm>
        </p:spPr>
        <p:txBody>
          <a:bodyPr anchor="b">
            <a:normAutofit/>
          </a:bodyPr>
          <a:lstStyle>
            <a:lvl1pPr algn="l">
              <a:defRPr sz="4051" b="0" cap="none" baseline="0"/>
            </a:lvl1pPr>
          </a:lstStyle>
          <a:p>
            <a:r>
              <a:rPr lang="en-US" smtClean="0"/>
              <a:t>Click to edit Master title style</a:t>
            </a:r>
            <a:endParaRPr/>
          </a:p>
        </p:txBody>
      </p:sp>
      <p:sp>
        <p:nvSpPr>
          <p:cNvPr id="3" name="Text Placeholder 2"/>
          <p:cNvSpPr>
            <a:spLocks noGrp="1"/>
          </p:cNvSpPr>
          <p:nvPr>
            <p:ph type="body" idx="1"/>
          </p:nvPr>
        </p:nvSpPr>
        <p:spPr>
          <a:xfrm>
            <a:off x="1199273" y="4259997"/>
            <a:ext cx="5449886" cy="1150203"/>
          </a:xfrm>
        </p:spPr>
        <p:txBody>
          <a:bodyPr anchor="t">
            <a:normAutofit/>
          </a:bodyPr>
          <a:lstStyle>
            <a:lvl1pPr marL="0" indent="0">
              <a:spcBef>
                <a:spcPts val="0"/>
              </a:spcBef>
              <a:buNone/>
              <a:defRPr sz="2401">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95388" y="1600200"/>
            <a:ext cx="3611880" cy="4572000"/>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22520" y="1600200"/>
            <a:ext cx="3611880" cy="4572000"/>
          </a:xfrm>
        </p:spPr>
        <p:txBody>
          <a:bodyPr/>
          <a:lstStyle>
            <a:lvl1pPr>
              <a:defRPr sz="2101"/>
            </a:lvl1pPr>
            <a:lvl2pPr>
              <a:defRPr sz="1800"/>
            </a:lvl2pPr>
            <a:lvl3pPr>
              <a:defRPr sz="1500"/>
            </a:lvl3pPr>
            <a:lvl4pPr>
              <a:defRPr sz="1350"/>
            </a:lvl4pPr>
            <a:lvl5pPr>
              <a:defRPr sz="1350"/>
            </a:lvl5pPr>
            <a:lvl6pPr>
              <a:defRPr sz="1350" baseline="0"/>
            </a:lvl6pPr>
            <a:lvl7pPr>
              <a:defRPr sz="1350" baseline="0"/>
            </a:lvl7pPr>
            <a:lvl8pPr>
              <a:defRPr sz="1350" baseline="0"/>
            </a:lvl8pPr>
            <a:lvl9pPr>
              <a:defRPr sz="135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5ADFB8C-479F-4575-A6C5-348133232421}" type="datetime1">
              <a:rPr lang="en-US" smtClean="0"/>
              <a:t>4/5/2016</a:t>
            </a:fld>
            <a:endParaRPr/>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95389" y="1499616"/>
            <a:ext cx="3615107" cy="938784"/>
          </a:xfrm>
        </p:spPr>
        <p:txBody>
          <a:bodyPr anchor="b">
            <a:noAutofit/>
          </a:bodyPr>
          <a:lstStyle>
            <a:lvl1pPr marL="0" indent="0">
              <a:spcBef>
                <a:spcPts val="0"/>
              </a:spcBef>
              <a:buNone/>
              <a:defRPr sz="1800" b="0" cap="all" baseline="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1195388" y="2514707"/>
            <a:ext cx="3611880" cy="365749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19293" y="1499616"/>
            <a:ext cx="3615107" cy="938784"/>
          </a:xfrm>
        </p:spPr>
        <p:txBody>
          <a:bodyPr anchor="b">
            <a:noAutofit/>
          </a:bodyPr>
          <a:lstStyle>
            <a:lvl1pPr marL="0" indent="0">
              <a:spcBef>
                <a:spcPts val="0"/>
              </a:spcBef>
              <a:buNone/>
              <a:defRPr sz="1800" b="0" cap="all" baseline="0"/>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919293" y="2514600"/>
            <a:ext cx="3615107" cy="3655568"/>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2AB4468-4392-4484-8EC4-3B167B6D2638}" type="datetime1">
              <a:rPr lang="en-US" smtClean="0"/>
              <a:t>4/5/2016</a:t>
            </a:fld>
            <a:endParaRPr/>
          </a:p>
        </p:txBody>
      </p:sp>
      <p:sp>
        <p:nvSpPr>
          <p:cNvPr id="8" name="Footer Placeholder 7"/>
          <p:cNvSpPr>
            <a:spLocks noGrp="1"/>
          </p:cNvSpPr>
          <p:nvPr>
            <p:ph type="ftr" sz="quarter" idx="11"/>
          </p:nvPr>
        </p:nvSpPr>
        <p:spPr/>
        <p:txBody>
          <a:bodyPr/>
          <a:lstStyle/>
          <a:p>
            <a:r>
              <a:rPr lang="en-US" smtClean="0"/>
              <a:t>Arizona State University</a:t>
            </a:r>
            <a:endParaRPr lang="en-US" dirty="0" smtClean="0"/>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2F273D-069D-47C0-BE70-72A8D4216420}" type="datetime1">
              <a:rPr lang="en-US" smtClean="0"/>
              <a:t>4/5/2016</a:t>
            </a:fld>
            <a:endParaRPr/>
          </a:p>
        </p:txBody>
      </p:sp>
      <p:sp>
        <p:nvSpPr>
          <p:cNvPr id="4" name="Footer Placeholder 3"/>
          <p:cNvSpPr>
            <a:spLocks noGrp="1"/>
          </p:cNvSpPr>
          <p:nvPr>
            <p:ph type="ftr" sz="quarter" idx="11"/>
          </p:nvPr>
        </p:nvSpPr>
        <p:spPr/>
        <p:txBody>
          <a:bodyPr/>
          <a:lstStyle/>
          <a:p>
            <a:r>
              <a:rPr lang="en-US" smtClean="0"/>
              <a:t>Arizona State University</a:t>
            </a:r>
            <a:endParaRPr lang="en-US" dirty="0" smtClean="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69802"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6" name="Rectangle 5"/>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cxnSp>
        <p:nvCxnSpPr>
          <p:cNvPr id="7" name="Straight Connector 6"/>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229600" y="0"/>
            <a:ext cx="692146"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9" name="Rectangle 8"/>
          <p:cNvSpPr/>
          <p:nvPr/>
        </p:nvSpPr>
        <p:spPr>
          <a:xfrm>
            <a:off x="8921746" y="0"/>
            <a:ext cx="2286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2" name="Date Placeholder 1"/>
          <p:cNvSpPr>
            <a:spLocks noGrp="1"/>
          </p:cNvSpPr>
          <p:nvPr>
            <p:ph type="dt" sz="half" idx="10"/>
          </p:nvPr>
        </p:nvSpPr>
        <p:spPr/>
        <p:txBody>
          <a:bodyPr/>
          <a:lstStyle/>
          <a:p>
            <a:fld id="{50DF4289-3F9D-4271-A975-39CEB8B38D61}" type="datetime1">
              <a:rPr lang="en-US" smtClean="0"/>
              <a:t>4/5/2016</a:t>
            </a:fld>
            <a:endParaRPr/>
          </a:p>
        </p:txBody>
      </p:sp>
      <p:sp>
        <p:nvSpPr>
          <p:cNvPr id="3" name="Footer Placeholder 2"/>
          <p:cNvSpPr>
            <a:spLocks noGrp="1"/>
          </p:cNvSpPr>
          <p:nvPr>
            <p:ph type="ftr" sz="quarter" idx="11"/>
          </p:nvPr>
        </p:nvSpPr>
        <p:spPr/>
        <p:txBody>
          <a:bodyPr/>
          <a:lstStyle/>
          <a:p>
            <a:r>
              <a:rPr lang="en-US" smtClean="0"/>
              <a:t>Arizona State University</a:t>
            </a:r>
            <a:endParaRPr lang="en-US" dirty="0" smtClean="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466466" y="0"/>
            <a:ext cx="31115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9" name="Rectangle 8"/>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cxnSp>
        <p:nvCxnSpPr>
          <p:cNvPr id="10" name="Straight Connector 9"/>
          <p:cNvCxnSpPr/>
          <p:nvPr/>
        </p:nvCxnSpPr>
        <p:spPr bwMode="white">
          <a:xfrm>
            <a:off x="466465"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2" name="Title 1"/>
          <p:cNvSpPr>
            <a:spLocks noGrp="1"/>
          </p:cNvSpPr>
          <p:nvPr>
            <p:ph type="title"/>
          </p:nvPr>
        </p:nvSpPr>
        <p:spPr bwMode="white">
          <a:xfrm>
            <a:off x="805890" y="381000"/>
            <a:ext cx="2470710" cy="1371600"/>
          </a:xfrm>
        </p:spPr>
        <p:txBody>
          <a:bodyPr anchor="b">
            <a:normAutofit/>
          </a:bodyPr>
          <a:lstStyle>
            <a:lvl1pPr algn="l">
              <a:defRPr sz="2101" b="0" cap="all" baseline="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3886200" y="482600"/>
            <a:ext cx="4648200" cy="5689600"/>
          </a:xfrm>
        </p:spPr>
        <p:txBody>
          <a:bodyPr>
            <a:normAutofit/>
          </a:bodyPr>
          <a:lstStyle>
            <a:lvl1pPr>
              <a:defRPr sz="2101"/>
            </a:lvl1pPr>
            <a:lvl2pPr>
              <a:defRPr sz="1800"/>
            </a:lvl2pPr>
            <a:lvl3pPr>
              <a:defRPr sz="1500"/>
            </a:lvl3pPr>
            <a:lvl4pPr>
              <a:defRPr sz="1350"/>
            </a:lvl4pPr>
            <a:lvl5pPr>
              <a:defRPr sz="1350"/>
            </a:lvl5pPr>
            <a:lvl6pPr>
              <a:defRPr sz="1350"/>
            </a:lvl6pPr>
            <a:lvl7pPr>
              <a:defRPr sz="1350"/>
            </a:lvl7pPr>
            <a:lvl8pPr>
              <a:defRPr sz="1350" baseline="0"/>
            </a:lvl8pPr>
            <a:lvl9pPr>
              <a:defRPr sz="135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bwMode="white">
          <a:xfrm>
            <a:off x="805890" y="1828800"/>
            <a:ext cx="2470710" cy="4343400"/>
          </a:xfrm>
        </p:spPr>
        <p:txBody>
          <a:bodyPr>
            <a:normAutofit/>
          </a:bodyPr>
          <a:lstStyle>
            <a:lvl1pPr marL="0" indent="0">
              <a:buNone/>
              <a:defRPr sz="1500">
                <a:solidFill>
                  <a:schemeClr val="bg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0ABCE3-6697-4F69-86B3-4924D955F9E3}" type="datetime1">
              <a:rPr lang="en-US" smtClean="0"/>
              <a:t>4/5/2016</a:t>
            </a:fld>
            <a:endParaRPr/>
          </a:p>
        </p:txBody>
      </p:sp>
      <p:sp>
        <p:nvSpPr>
          <p:cNvPr id="6" name="Footer Placeholder 5"/>
          <p:cNvSpPr>
            <a:spLocks noGrp="1"/>
          </p:cNvSpPr>
          <p:nvPr>
            <p:ph type="ftr" sz="quarter" idx="11"/>
          </p:nvPr>
        </p:nvSpPr>
        <p:spPr/>
        <p:txBody>
          <a:bodyPr/>
          <a:lstStyle/>
          <a:p>
            <a:r>
              <a:rPr lang="en-US" smtClean="0"/>
              <a:t>Arizona State University</a:t>
            </a:r>
            <a:endParaRPr lang="en-US" dirty="0" smtClean="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0" y="0"/>
            <a:ext cx="4572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8" name="Rectangle 7"/>
          <p:cNvSpPr/>
          <p:nvPr/>
        </p:nvSpPr>
        <p:spPr>
          <a:xfrm>
            <a:off x="8915400" y="0"/>
            <a:ext cx="2286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9" name="Rectangle 8"/>
          <p:cNvSpPr/>
          <p:nvPr/>
        </p:nvSpPr>
        <p:spPr>
          <a:xfrm>
            <a:off x="3657600" y="0"/>
            <a:ext cx="5264146"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lvl="0" algn="ctr"/>
            <a:endParaRPr sz="1350"/>
          </a:p>
        </p:txBody>
      </p:sp>
      <p:sp>
        <p:nvSpPr>
          <p:cNvPr id="2" name="Title 1"/>
          <p:cNvSpPr>
            <a:spLocks noGrp="1"/>
          </p:cNvSpPr>
          <p:nvPr>
            <p:ph type="title"/>
          </p:nvPr>
        </p:nvSpPr>
        <p:spPr>
          <a:xfrm>
            <a:off x="805890" y="381000"/>
            <a:ext cx="2470710" cy="1371600"/>
          </a:xfrm>
        </p:spPr>
        <p:txBody>
          <a:bodyPr anchor="b">
            <a:normAutofit/>
          </a:bodyPr>
          <a:lstStyle>
            <a:lvl1pPr algn="l">
              <a:defRPr sz="2101" b="0" cap="all" baseline="0">
                <a:solidFill>
                  <a:schemeClr val="tx1">
                    <a:lumMod val="75000"/>
                  </a:schemeClr>
                </a:solidFill>
              </a:defRPr>
            </a:lvl1pPr>
          </a:lstStyle>
          <a:p>
            <a:r>
              <a:rPr lang="en-US" smtClean="0"/>
              <a:t>Click to edit Master title style</a:t>
            </a:r>
            <a:endParaRPr/>
          </a:p>
        </p:txBody>
      </p:sp>
      <p:sp>
        <p:nvSpPr>
          <p:cNvPr id="3" name="Picture Placeholder 2"/>
          <p:cNvSpPr>
            <a:spLocks noGrp="1"/>
          </p:cNvSpPr>
          <p:nvPr>
            <p:ph type="pic" idx="1"/>
          </p:nvPr>
        </p:nvSpPr>
        <p:spPr bwMode="auto">
          <a:xfrm>
            <a:off x="3886200" y="482600"/>
            <a:ext cx="4648200" cy="5689600"/>
          </a:xfrm>
          <a:ln w="19050">
            <a:solidFill>
              <a:schemeClr val="bg1"/>
            </a:solidFill>
          </a:ln>
        </p:spPr>
        <p:txBody>
          <a:bodyPr>
            <a:normAutofit/>
          </a:bodyPr>
          <a:lstStyle>
            <a:lvl1pPr marL="0" indent="0">
              <a:buNone/>
              <a:defRPr sz="21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smtClean="0"/>
              <a:t>Click icon to add picture</a:t>
            </a:r>
            <a:endParaRPr/>
          </a:p>
        </p:txBody>
      </p:sp>
      <p:sp>
        <p:nvSpPr>
          <p:cNvPr id="4" name="Text Placeholder 3"/>
          <p:cNvSpPr>
            <a:spLocks noGrp="1"/>
          </p:cNvSpPr>
          <p:nvPr>
            <p:ph type="body" sz="half" idx="2"/>
          </p:nvPr>
        </p:nvSpPr>
        <p:spPr>
          <a:xfrm>
            <a:off x="805890" y="1828800"/>
            <a:ext cx="2470710" cy="4343400"/>
          </a:xfrm>
        </p:spPr>
        <p:txBody>
          <a:bodyPr>
            <a:normAutofit/>
          </a:bodyPr>
          <a:lstStyle>
            <a:lvl1pPr marL="0" indent="0">
              <a:buNone/>
              <a:defRPr sz="1500">
                <a:solidFill>
                  <a:schemeClr val="tx1"/>
                </a:solidFill>
              </a:defRPr>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CCED1-98D6-4A15-8E6E-6504DD1810B2}" type="datetime1">
              <a:rPr lang="en-US" smtClean="0"/>
              <a:t>4/5/2016</a:t>
            </a:fld>
            <a:endParaRPr/>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cxnSp>
        <p:nvCxnSpPr>
          <p:cNvPr id="10" name="Straight Connector 9"/>
          <p:cNvCxnSpPr/>
          <p:nvPr/>
        </p:nvCxnSpPr>
        <p:spPr bwMode="white">
          <a:xfrm>
            <a:off x="891222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187767" y="0"/>
            <a:ext cx="2752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9" name="Rectangle 8"/>
          <p:cNvSpPr/>
          <p:nvPr/>
        </p:nvSpPr>
        <p:spPr>
          <a:xfrm>
            <a:off x="0" y="0"/>
            <a:ext cx="187767"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8" tIns="45724" rIns="91448" bIns="45724" rtlCol="0" anchor="ctr"/>
          <a:lstStyle/>
          <a:p>
            <a:pPr algn="ctr"/>
            <a:endParaRPr sz="1350"/>
          </a:p>
        </p:txBody>
      </p:sp>
      <p:sp>
        <p:nvSpPr>
          <p:cNvPr id="10" name="Rectangle 9"/>
          <p:cNvSpPr/>
          <p:nvPr userDrawn="1"/>
        </p:nvSpPr>
        <p:spPr>
          <a:xfrm>
            <a:off x="0" y="6172200"/>
            <a:ext cx="9144000" cy="685800"/>
          </a:xfrm>
          <a:prstGeom prst="rect">
            <a:avLst/>
          </a:prstGeom>
          <a:solidFill>
            <a:schemeClr val="accent2">
              <a:alpha val="52941"/>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06" y="0"/>
            <a:ext cx="462977"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cxnSp>
        <p:nvCxnSpPr>
          <p:cNvPr id="14" name="Straight Connector 13"/>
          <p:cNvCxnSpPr/>
          <p:nvPr/>
        </p:nvCxnSpPr>
        <p:spPr bwMode="white">
          <a:xfrm>
            <a:off x="462978" y="7362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462978" y="1345819"/>
            <a:ext cx="45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46297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95389" y="177801"/>
            <a:ext cx="7339012" cy="1239837"/>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195389" y="1600200"/>
            <a:ext cx="7339012" cy="4572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719931" y="6356352"/>
            <a:ext cx="1371600" cy="365125"/>
          </a:xfrm>
          <a:prstGeom prst="rect">
            <a:avLst/>
          </a:prstGeom>
        </p:spPr>
        <p:txBody>
          <a:bodyPr vert="horz" lIns="91440" tIns="45720" rIns="91440" bIns="45720" rtlCol="0" anchor="ctr"/>
          <a:lstStyle>
            <a:lvl1pPr algn="l">
              <a:defRPr sz="1600" cap="all" baseline="0">
                <a:solidFill>
                  <a:schemeClr val="bg1"/>
                </a:solidFill>
              </a:defRPr>
            </a:lvl1pPr>
          </a:lstStyle>
          <a:p>
            <a:fld id="{2965C57B-34D9-4B38-91D3-14755FD1FFA6}" type="datetime1">
              <a:rPr lang="en-US" smtClean="0"/>
              <a:pPr/>
              <a:t>4/5/2016</a:t>
            </a:fld>
            <a:endParaRPr lang="en-US"/>
          </a:p>
        </p:txBody>
      </p:sp>
      <p:sp>
        <p:nvSpPr>
          <p:cNvPr id="5" name="Footer Placeholder 4"/>
          <p:cNvSpPr>
            <a:spLocks noGrp="1"/>
          </p:cNvSpPr>
          <p:nvPr>
            <p:ph type="ftr" sz="quarter" idx="3"/>
          </p:nvPr>
        </p:nvSpPr>
        <p:spPr>
          <a:xfrm>
            <a:off x="3374232" y="6340622"/>
            <a:ext cx="2981325" cy="365125"/>
          </a:xfrm>
          <a:prstGeom prst="rect">
            <a:avLst/>
          </a:prstGeom>
        </p:spPr>
        <p:txBody>
          <a:bodyPr vert="horz" lIns="91440" tIns="45720" rIns="91440" bIns="45720" rtlCol="0" anchor="ctr"/>
          <a:lstStyle>
            <a:lvl1pPr algn="ctr">
              <a:defRPr sz="1600" b="0" cap="all" baseline="0">
                <a:solidFill>
                  <a:schemeClr val="bg1"/>
                </a:solidFill>
              </a:defRPr>
            </a:lvl1pPr>
          </a:lstStyle>
          <a:p>
            <a:r>
              <a:rPr lang="en-US" smtClean="0"/>
              <a:t>Arizona State University</a:t>
            </a:r>
            <a:endParaRPr lang="en-US" dirty="0" smtClean="0"/>
          </a:p>
        </p:txBody>
      </p:sp>
      <p:sp>
        <p:nvSpPr>
          <p:cNvPr id="6" name="Slide Number Placeholder 5"/>
          <p:cNvSpPr>
            <a:spLocks noGrp="1"/>
          </p:cNvSpPr>
          <p:nvPr>
            <p:ph type="sldNum" sz="quarter" idx="4"/>
          </p:nvPr>
        </p:nvSpPr>
        <p:spPr>
          <a:xfrm>
            <a:off x="7848600" y="6354762"/>
            <a:ext cx="685801" cy="366715"/>
          </a:xfrm>
          <a:prstGeom prst="rect">
            <a:avLst/>
          </a:prstGeom>
        </p:spPr>
        <p:txBody>
          <a:bodyPr vert="horz" lIns="91440" tIns="45720" rIns="91440" bIns="45720" rtlCol="0" anchor="ctr"/>
          <a:lstStyle>
            <a:lvl1pPr algn="r">
              <a:defRPr sz="1600" cap="all" baseline="0">
                <a:solidFill>
                  <a:schemeClr val="bg1"/>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defTabSz="685983" rtl="0" eaLnBrk="1" latinLnBrk="0" hangingPunct="1">
        <a:lnSpc>
          <a:spcPct val="90000"/>
        </a:lnSpc>
        <a:spcBef>
          <a:spcPct val="0"/>
        </a:spcBef>
        <a:buNone/>
        <a:defRPr sz="2701" kern="1200">
          <a:solidFill>
            <a:schemeClr val="tx1">
              <a:lumMod val="75000"/>
            </a:schemeClr>
          </a:solidFill>
          <a:latin typeface="+mj-lt"/>
          <a:ea typeface="+mj-ea"/>
          <a:cs typeface="+mj-cs"/>
        </a:defRPr>
      </a:lvl1pPr>
    </p:titleStyle>
    <p:bodyStyle>
      <a:lvl1pPr marL="185215" indent="-185215" algn="l" defTabSz="685983" rtl="0" eaLnBrk="1" latinLnBrk="0" hangingPunct="1">
        <a:lnSpc>
          <a:spcPct val="90000"/>
        </a:lnSpc>
        <a:spcBef>
          <a:spcPts val="1050"/>
        </a:spcBef>
        <a:buFont typeface="Euphemia" pitchFamily="34" charset="0"/>
        <a:buChar char="›"/>
        <a:defRPr sz="2101" kern="1200">
          <a:solidFill>
            <a:schemeClr val="tx1"/>
          </a:solidFill>
          <a:latin typeface="+mn-lt"/>
          <a:ea typeface="+mn-ea"/>
          <a:cs typeface="+mn-cs"/>
        </a:defRPr>
      </a:lvl1pPr>
      <a:lvl2pPr marL="459609" indent="-185215" algn="l" defTabSz="685983" rtl="0" eaLnBrk="1" latinLnBrk="0" hangingPunct="1">
        <a:lnSpc>
          <a:spcPct val="90000"/>
        </a:lnSpc>
        <a:spcBef>
          <a:spcPts val="450"/>
        </a:spcBef>
        <a:buFont typeface="Euphemia" pitchFamily="34" charset="0"/>
        <a:buChar char="–"/>
        <a:defRPr sz="1800" kern="1200">
          <a:solidFill>
            <a:schemeClr val="tx1"/>
          </a:solidFill>
          <a:latin typeface="+mn-lt"/>
          <a:ea typeface="+mn-ea"/>
          <a:cs typeface="+mn-cs"/>
        </a:defRPr>
      </a:lvl2pPr>
      <a:lvl3pPr marL="734002" indent="-185215" algn="l" defTabSz="685983" rtl="0" eaLnBrk="1" latinLnBrk="0" hangingPunct="1">
        <a:lnSpc>
          <a:spcPct val="90000"/>
        </a:lnSpc>
        <a:spcBef>
          <a:spcPts val="450"/>
        </a:spcBef>
        <a:buFont typeface="Euphemia" pitchFamily="34" charset="0"/>
        <a:buChar char="›"/>
        <a:defRPr sz="1500" kern="1200">
          <a:solidFill>
            <a:schemeClr val="tx1"/>
          </a:solidFill>
          <a:latin typeface="+mn-lt"/>
          <a:ea typeface="+mn-ea"/>
          <a:cs typeface="+mn-cs"/>
        </a:defRPr>
      </a:lvl3pPr>
      <a:lvl4pPr marL="1008395" indent="-185215" algn="l" defTabSz="685983" rtl="0" eaLnBrk="1" latinLnBrk="0" hangingPunct="1">
        <a:lnSpc>
          <a:spcPct val="90000"/>
        </a:lnSpc>
        <a:spcBef>
          <a:spcPts val="450"/>
        </a:spcBef>
        <a:buFont typeface="Arial" pitchFamily="34" charset="0"/>
        <a:buChar char="–"/>
        <a:defRPr sz="1350" kern="1200">
          <a:solidFill>
            <a:schemeClr val="tx1"/>
          </a:solidFill>
          <a:latin typeface="+mn-lt"/>
          <a:ea typeface="+mn-ea"/>
          <a:cs typeface="+mn-cs"/>
        </a:defRPr>
      </a:lvl4pPr>
      <a:lvl5pPr marL="1282788"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5pPr>
      <a:lvl6pPr marL="1557181"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6pPr>
      <a:lvl7pPr marL="1831574" indent="-185215" algn="l" defTabSz="685983" rtl="0" eaLnBrk="1" latinLnBrk="0" hangingPunct="1">
        <a:lnSpc>
          <a:spcPct val="90000"/>
        </a:lnSpc>
        <a:spcBef>
          <a:spcPts val="450"/>
        </a:spcBef>
        <a:buFont typeface="Euphemia" pitchFamily="34" charset="0"/>
        <a:buChar char="›"/>
        <a:defRPr sz="1350" kern="1200">
          <a:solidFill>
            <a:schemeClr val="tx1"/>
          </a:solidFill>
          <a:latin typeface="+mn-lt"/>
          <a:ea typeface="+mn-ea"/>
          <a:cs typeface="+mn-cs"/>
        </a:defRPr>
      </a:lvl7pPr>
      <a:lvl8pPr marL="2105967"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8pPr>
      <a:lvl9pPr marL="2380361" indent="-185215" algn="l" defTabSz="685983" rtl="0" eaLnBrk="1" latinLnBrk="0" hangingPunct="1">
        <a:lnSpc>
          <a:spcPct val="90000"/>
        </a:lnSpc>
        <a:spcBef>
          <a:spcPts val="450"/>
        </a:spcBef>
        <a:buFont typeface="Euphemia" pitchFamily="34" charset="0"/>
        <a:buChar char="›"/>
        <a:defRPr sz="135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457200"/>
            <a:ext cx="7093423" cy="2070528"/>
          </a:xfrm>
        </p:spPr>
        <p:txBody>
          <a:bodyPr/>
          <a:lstStyle/>
          <a:p>
            <a:r>
              <a:rPr lang="en-US" sz="3200" dirty="0"/>
              <a:t>Adsorption and Release of Surfactant into and from Multifunctional Zwitterionic </a:t>
            </a:r>
            <a:r>
              <a:rPr lang="en-US" sz="3200" dirty="0" smtClean="0"/>
              <a:t>Poly(</a:t>
            </a:r>
            <a:r>
              <a:rPr lang="en-US" sz="3200" dirty="0" err="1" smtClean="0"/>
              <a:t>NIPAm</a:t>
            </a:r>
            <a:r>
              <a:rPr lang="en-US" sz="3200" dirty="0" smtClean="0"/>
              <a:t>-co-DMAPMA-co-</a:t>
            </a:r>
            <a:r>
              <a:rPr lang="en-US" sz="3200" dirty="0" err="1" smtClean="0"/>
              <a:t>AAc</a:t>
            </a:r>
            <a:r>
              <a:rPr lang="en-US" sz="3200" dirty="0" smtClean="0"/>
              <a:t>) </a:t>
            </a:r>
            <a:r>
              <a:rPr lang="en-US" sz="3200" dirty="0" err="1"/>
              <a:t>Microgel</a:t>
            </a:r>
            <a:r>
              <a:rPr lang="en-US" sz="3200" dirty="0"/>
              <a:t> Particles</a:t>
            </a:r>
          </a:p>
        </p:txBody>
      </p:sp>
      <p:sp>
        <p:nvSpPr>
          <p:cNvPr id="3" name="Subtitle 2"/>
          <p:cNvSpPr>
            <a:spLocks noGrp="1"/>
          </p:cNvSpPr>
          <p:nvPr>
            <p:ph type="subTitle" idx="1"/>
          </p:nvPr>
        </p:nvSpPr>
        <p:spPr>
          <a:xfrm>
            <a:off x="1676400" y="2667000"/>
            <a:ext cx="5638800" cy="1116085"/>
          </a:xfrm>
        </p:spPr>
        <p:txBody>
          <a:bodyPr>
            <a:normAutofit/>
          </a:bodyPr>
          <a:lstStyle/>
          <a:p>
            <a:r>
              <a:rPr lang="en-US" dirty="0" smtClean="0"/>
              <a:t>Morgan Kelley</a:t>
            </a:r>
          </a:p>
          <a:p>
            <a:r>
              <a:rPr lang="en-US" dirty="0" err="1" smtClean="0"/>
              <a:t>Haobo</a:t>
            </a:r>
            <a:r>
              <a:rPr lang="en-US" dirty="0" smtClean="0"/>
              <a:t> Chen</a:t>
            </a:r>
          </a:p>
          <a:p>
            <a:r>
              <a:rPr lang="en-US" dirty="0" smtClean="0"/>
              <a:t>Dr. Lenore L. Dai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863" y="5693581"/>
            <a:ext cx="2307936" cy="1111228"/>
          </a:xfrm>
          <a:prstGeom prst="rect">
            <a:avLst/>
          </a:prstGeom>
        </p:spPr>
      </p:pic>
      <p:sp>
        <p:nvSpPr>
          <p:cNvPr id="6" name="TextBox 5"/>
          <p:cNvSpPr txBox="1"/>
          <p:nvPr/>
        </p:nvSpPr>
        <p:spPr>
          <a:xfrm>
            <a:off x="1676400" y="3781647"/>
            <a:ext cx="3961534" cy="646331"/>
          </a:xfrm>
          <a:prstGeom prst="rect">
            <a:avLst/>
          </a:prstGeom>
          <a:noFill/>
        </p:spPr>
        <p:txBody>
          <a:bodyPr wrap="none" rtlCol="0">
            <a:spAutoFit/>
          </a:bodyPr>
          <a:lstStyle/>
          <a:p>
            <a:r>
              <a:rPr lang="en-US" dirty="0" smtClean="0"/>
              <a:t>Ira A. Fulton Schools of Engineering</a:t>
            </a:r>
          </a:p>
          <a:p>
            <a:r>
              <a:rPr lang="en-US" dirty="0" smtClean="0"/>
              <a:t>Arizona State University</a:t>
            </a:r>
            <a:endParaRPr lang="en-US" dirty="0"/>
          </a:p>
        </p:txBody>
      </p:sp>
      <p:cxnSp>
        <p:nvCxnSpPr>
          <p:cNvPr id="9" name="Straight Connector 8"/>
          <p:cNvCxnSpPr/>
          <p:nvPr/>
        </p:nvCxnSpPr>
        <p:spPr>
          <a:xfrm>
            <a:off x="5867400" y="5640391"/>
            <a:ext cx="0" cy="121760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638800"/>
            <a:ext cx="11430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742" y="303147"/>
            <a:ext cx="8515350" cy="581891"/>
          </a:xfrm>
        </p:spPr>
        <p:txBody>
          <a:bodyPr/>
          <a:lstStyle/>
          <a:p>
            <a:r>
              <a:rPr lang="en-US" dirty="0" smtClean="0"/>
              <a:t>Materials: Surfactant Uptake</a:t>
            </a:r>
            <a:endParaRPr lang="en-US" dirty="0"/>
          </a:p>
        </p:txBody>
      </p:sp>
      <p:sp>
        <p:nvSpPr>
          <p:cNvPr id="3" name="Content Placeholder 2"/>
          <p:cNvSpPr>
            <a:spLocks noGrp="1"/>
          </p:cNvSpPr>
          <p:nvPr>
            <p:ph idx="1"/>
          </p:nvPr>
        </p:nvSpPr>
        <p:spPr>
          <a:xfrm>
            <a:off x="609600" y="1449823"/>
            <a:ext cx="4734817" cy="3350778"/>
          </a:xfrm>
        </p:spPr>
        <p:txBody>
          <a:bodyPr>
            <a:noAutofit/>
          </a:bodyPr>
          <a:lstStyle/>
          <a:p>
            <a:r>
              <a:rPr lang="en-US" sz="2200" dirty="0">
                <a:latin typeface="+mj-lt"/>
              </a:rPr>
              <a:t>Anionic surfactant </a:t>
            </a:r>
            <a:r>
              <a:rPr lang="en-US" sz="2200" dirty="0" err="1">
                <a:latin typeface="+mj-lt"/>
              </a:rPr>
              <a:t>D</a:t>
            </a:r>
            <a:r>
              <a:rPr lang="en-US" sz="2200" dirty="0" err="1" smtClean="0">
                <a:latin typeface="+mj-lt"/>
              </a:rPr>
              <a:t>ioctyl</a:t>
            </a:r>
            <a:r>
              <a:rPr lang="en-US" sz="2200" dirty="0" smtClean="0">
                <a:latin typeface="+mj-lt"/>
              </a:rPr>
              <a:t> </a:t>
            </a:r>
            <a:r>
              <a:rPr lang="en-US" sz="2200" dirty="0">
                <a:latin typeface="+mj-lt"/>
              </a:rPr>
              <a:t>S</a:t>
            </a:r>
            <a:r>
              <a:rPr lang="en-US" sz="2200" dirty="0" smtClean="0">
                <a:latin typeface="+mj-lt"/>
              </a:rPr>
              <a:t>odium </a:t>
            </a:r>
            <a:r>
              <a:rPr lang="en-US" sz="2200" dirty="0">
                <a:latin typeface="+mj-lt"/>
              </a:rPr>
              <a:t>S</a:t>
            </a:r>
            <a:r>
              <a:rPr lang="en-US" sz="2200" dirty="0" smtClean="0">
                <a:latin typeface="+mj-lt"/>
              </a:rPr>
              <a:t>ulfosuccinate </a:t>
            </a:r>
            <a:r>
              <a:rPr lang="en-US" sz="2200" dirty="0">
                <a:latin typeface="+mj-lt"/>
              </a:rPr>
              <a:t>(DOSS, Sigma-Aldrich), </a:t>
            </a:r>
          </a:p>
          <a:p>
            <a:r>
              <a:rPr lang="en-US" sz="2200" dirty="0">
                <a:latin typeface="+mj-lt"/>
              </a:rPr>
              <a:t>Cationic surfactant </a:t>
            </a:r>
            <a:r>
              <a:rPr lang="en-US" sz="2200" dirty="0" err="1">
                <a:latin typeface="+mj-lt"/>
              </a:rPr>
              <a:t>C</a:t>
            </a:r>
            <a:r>
              <a:rPr lang="en-US" sz="2200" dirty="0" err="1" smtClean="0">
                <a:latin typeface="+mj-lt"/>
              </a:rPr>
              <a:t>etylpyridinium</a:t>
            </a:r>
            <a:r>
              <a:rPr lang="en-US" sz="2200" dirty="0" smtClean="0">
                <a:latin typeface="+mj-lt"/>
              </a:rPr>
              <a:t> </a:t>
            </a:r>
            <a:r>
              <a:rPr lang="en-US" sz="2200" dirty="0">
                <a:latin typeface="+mj-lt"/>
              </a:rPr>
              <a:t>C</a:t>
            </a:r>
            <a:r>
              <a:rPr lang="en-US" sz="2200" dirty="0" smtClean="0">
                <a:latin typeface="+mj-lt"/>
              </a:rPr>
              <a:t>hloride </a:t>
            </a:r>
            <a:r>
              <a:rPr lang="en-US" sz="2200" dirty="0">
                <a:latin typeface="+mj-lt"/>
              </a:rPr>
              <a:t>(CPyCl, </a:t>
            </a:r>
            <a:r>
              <a:rPr lang="en-US" sz="2200" dirty="0" err="1">
                <a:latin typeface="+mj-lt"/>
              </a:rPr>
              <a:t>Fluka</a:t>
            </a:r>
            <a:r>
              <a:rPr lang="en-US" sz="2200" dirty="0">
                <a:latin typeface="+mj-lt"/>
              </a:rPr>
              <a:t>) and </a:t>
            </a:r>
          </a:p>
          <a:p>
            <a:r>
              <a:rPr lang="en-US" sz="2200" dirty="0">
                <a:latin typeface="+mj-lt"/>
              </a:rPr>
              <a:t>Nonionic surfactant </a:t>
            </a:r>
            <a:r>
              <a:rPr lang="en-US" sz="2200" dirty="0" err="1">
                <a:latin typeface="+mj-lt"/>
              </a:rPr>
              <a:t>Trition</a:t>
            </a:r>
            <a:r>
              <a:rPr lang="en-US" sz="2200" baseline="30000" dirty="0" err="1">
                <a:latin typeface="+mj-lt"/>
              </a:rPr>
              <a:t>TM</a:t>
            </a:r>
            <a:r>
              <a:rPr lang="en-US" sz="2200" dirty="0">
                <a:latin typeface="+mj-lt"/>
              </a:rPr>
              <a:t> X-100 (TX-100, Sigma-Aldrich) were also used as received. </a:t>
            </a:r>
          </a:p>
        </p:txBody>
      </p:sp>
      <p:pic>
        <p:nvPicPr>
          <p:cNvPr id="10" name="Picture 2" descr="http://upload.wikimedia.org/wikipedia/commons/thumb/d/d5/Dioctyl_sodium_sulfosuccinate.png/250px-Dioctyl_sodium_sulfosuccin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3342" y="2122112"/>
            <a:ext cx="2892575" cy="8330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upload.wikimedia.org/wikipedia/commons/7/74/Cetylpyridinium_chlor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38" y="4931360"/>
            <a:ext cx="5676657" cy="7618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prautocol.ch/images/Triton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6397" y="3464111"/>
            <a:ext cx="2787490" cy="10732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45949" y="5428435"/>
            <a:ext cx="794633" cy="300082"/>
          </a:xfrm>
          <a:prstGeom prst="rect">
            <a:avLst/>
          </a:prstGeom>
          <a:noFill/>
        </p:spPr>
        <p:txBody>
          <a:bodyPr wrap="square" rtlCol="0">
            <a:spAutoFit/>
          </a:bodyPr>
          <a:lstStyle/>
          <a:p>
            <a:r>
              <a:rPr lang="en-US" sz="1350" dirty="0"/>
              <a:t>CPyCl</a:t>
            </a:r>
          </a:p>
        </p:txBody>
      </p:sp>
      <p:sp>
        <p:nvSpPr>
          <p:cNvPr id="13" name="TextBox 12"/>
          <p:cNvSpPr txBox="1"/>
          <p:nvPr/>
        </p:nvSpPr>
        <p:spPr>
          <a:xfrm>
            <a:off x="6775298" y="4337127"/>
            <a:ext cx="740228" cy="300082"/>
          </a:xfrm>
          <a:prstGeom prst="rect">
            <a:avLst/>
          </a:prstGeom>
          <a:noFill/>
        </p:spPr>
        <p:txBody>
          <a:bodyPr wrap="square" rtlCol="0">
            <a:spAutoFit/>
          </a:bodyPr>
          <a:lstStyle/>
          <a:p>
            <a:r>
              <a:rPr lang="en-US" sz="1350" dirty="0"/>
              <a:t>TX-100</a:t>
            </a:r>
          </a:p>
        </p:txBody>
      </p:sp>
      <p:sp>
        <p:nvSpPr>
          <p:cNvPr id="14" name="TextBox 13"/>
          <p:cNvSpPr txBox="1"/>
          <p:nvPr/>
        </p:nvSpPr>
        <p:spPr>
          <a:xfrm>
            <a:off x="6803571" y="2834201"/>
            <a:ext cx="653143" cy="300082"/>
          </a:xfrm>
          <a:prstGeom prst="rect">
            <a:avLst/>
          </a:prstGeom>
          <a:noFill/>
        </p:spPr>
        <p:txBody>
          <a:bodyPr wrap="square" rtlCol="0">
            <a:spAutoFit/>
          </a:bodyPr>
          <a:lstStyle/>
          <a:p>
            <a:r>
              <a:rPr lang="en-US" sz="1350" dirty="0"/>
              <a:t>DOSS</a:t>
            </a:r>
          </a:p>
        </p:txBody>
      </p:sp>
      <p:sp>
        <p:nvSpPr>
          <p:cNvPr id="5" name="Date Placeholder 4"/>
          <p:cNvSpPr>
            <a:spLocks noGrp="1"/>
          </p:cNvSpPr>
          <p:nvPr>
            <p:ph type="dt" sz="half" idx="10"/>
          </p:nvPr>
        </p:nvSpPr>
        <p:spPr/>
        <p:txBody>
          <a:bodyPr/>
          <a:lstStyle/>
          <a:p>
            <a:fld id="{9F053A00-3C0B-4041-98F1-104E98B212B5}" type="datetime1">
              <a:rPr lang="en-US" smtClean="0"/>
              <a:t>4/5/2016</a:t>
            </a:fld>
            <a:endParaRPr lang="en-US"/>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10</a:t>
            </a:fld>
            <a:endParaRPr lang="en-US"/>
          </a:p>
        </p:txBody>
      </p:sp>
    </p:spTree>
    <p:extLst>
      <p:ext uri="{BB962C8B-B14F-4D97-AF65-F5344CB8AC3E}">
        <p14:creationId xmlns:p14="http://schemas.microsoft.com/office/powerpoint/2010/main" val="148217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367" y="304800"/>
            <a:ext cx="7339012" cy="503238"/>
          </a:xfrm>
        </p:spPr>
        <p:txBody>
          <a:bodyPr>
            <a:noAutofit/>
          </a:bodyPr>
          <a:lstStyle/>
          <a:p>
            <a:r>
              <a:rPr lang="en-US" dirty="0" smtClean="0"/>
              <a:t>Surfactant Uptake: Anionic DOSS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78" y="838200"/>
            <a:ext cx="7580590" cy="2893209"/>
          </a:xfrm>
          <a:prstGeom prst="rect">
            <a:avLst/>
          </a:prstGeom>
        </p:spPr>
      </p:pic>
      <p:sp>
        <p:nvSpPr>
          <p:cNvPr id="10" name="Content Placeholder 3"/>
          <p:cNvSpPr txBox="1">
            <a:spLocks/>
          </p:cNvSpPr>
          <p:nvPr/>
        </p:nvSpPr>
        <p:spPr>
          <a:xfrm>
            <a:off x="533399" y="3761571"/>
            <a:ext cx="8610601" cy="2334429"/>
          </a:xfrm>
          <a:prstGeom prst="rect">
            <a:avLst/>
          </a:prstGeom>
        </p:spPr>
        <p:txBody>
          <a:bodyPr numCol="2">
            <a:noAutofit/>
          </a:bodyPr>
          <a:lstStyle>
            <a:lvl1pPr marL="305992"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2000" kern="1200">
                <a:solidFill>
                  <a:schemeClr val="tx2"/>
                </a:solidFill>
                <a:latin typeface="+mn-lt"/>
                <a:ea typeface="+mn-ea"/>
                <a:cs typeface="+mn-cs"/>
              </a:defRPr>
            </a:lvl1pPr>
            <a:lvl2pPr marL="629984" indent="-305992"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2pPr>
            <a:lvl3pPr marL="899978" indent="-269993"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3pPr>
            <a:lvl4pPr marL="1241969"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4pPr>
            <a:lvl5pPr marL="1601960" indent="-2339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5pPr>
            <a:lvl6pPr marL="1899953"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199945"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38"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930" indent="-228594" algn="l" defTabSz="457189"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ClrTx/>
              <a:buSzPct val="60000"/>
              <a:buFont typeface="Euphemia" panose="020B0503040102020104" pitchFamily="34" charset="0"/>
              <a:buChar char="&gt;"/>
            </a:pPr>
            <a:r>
              <a:rPr lang="en-US" sz="1600" dirty="0"/>
              <a:t>Average size and electrophoretic mobility of pH 11 ZI-MG is unvarying with DOSS concentration</a:t>
            </a:r>
          </a:p>
          <a:p>
            <a:pPr>
              <a:buClrTx/>
              <a:buSzPct val="60000"/>
              <a:buFont typeface="Euphemia" panose="020B0503040102020104" pitchFamily="34" charset="0"/>
              <a:buChar char="&gt;"/>
            </a:pPr>
            <a:r>
              <a:rPr lang="en-US" sz="1600" dirty="0"/>
              <a:t>Size of pH 3 decreases with added DOSS</a:t>
            </a:r>
          </a:p>
          <a:p>
            <a:pPr lvl="1">
              <a:buClrTx/>
              <a:buSzPct val="60000"/>
              <a:buFont typeface="Euphemia" panose="020B0503040102020104" pitchFamily="34" charset="0"/>
              <a:buChar char="&gt;"/>
            </a:pPr>
            <a:r>
              <a:rPr lang="en-US" sz="1400" dirty="0"/>
              <a:t>Electrostatic attraction of positively charged DMAPMA to DOSS</a:t>
            </a:r>
          </a:p>
          <a:p>
            <a:pPr>
              <a:buClrTx/>
              <a:buSzPct val="60000"/>
              <a:buFont typeface="Euphemia" panose="020B0503040102020104" pitchFamily="34" charset="0"/>
              <a:buChar char="&gt;"/>
            </a:pPr>
            <a:endParaRPr lang="en-US" sz="1600" dirty="0" smtClean="0"/>
          </a:p>
          <a:p>
            <a:pPr>
              <a:buClrTx/>
              <a:buSzPct val="60000"/>
              <a:buFont typeface="Euphemia" panose="020B0503040102020104" pitchFamily="34" charset="0"/>
              <a:buChar char="&gt;"/>
            </a:pPr>
            <a:endParaRPr lang="en-US" sz="1600" dirty="0"/>
          </a:p>
          <a:p>
            <a:pPr>
              <a:buClrTx/>
              <a:buSzPct val="60000"/>
              <a:buFont typeface="Euphemia" panose="020B0503040102020104" pitchFamily="34" charset="0"/>
              <a:buChar char="&gt;"/>
            </a:pPr>
            <a:r>
              <a:rPr lang="en-US" sz="1600" dirty="0" smtClean="0"/>
              <a:t>Swelling </a:t>
            </a:r>
            <a:r>
              <a:rPr lang="en-US" sz="1600" dirty="0"/>
              <a:t>beyond CAC due to particle flocculation</a:t>
            </a:r>
          </a:p>
          <a:p>
            <a:pPr>
              <a:buClrTx/>
              <a:buSzPct val="60000"/>
              <a:buFont typeface="Euphemia" panose="020B0503040102020104" pitchFamily="34" charset="0"/>
              <a:buChar char="&gt;"/>
            </a:pPr>
            <a:r>
              <a:rPr lang="en-US" sz="1600" dirty="0"/>
              <a:t>Electrophoretic mobility decreases with added DOSS </a:t>
            </a:r>
          </a:p>
          <a:p>
            <a:pPr lvl="1">
              <a:buClrTx/>
              <a:buSzPct val="60000"/>
              <a:buFont typeface="Euphemia" panose="020B0503040102020104" pitchFamily="34" charset="0"/>
              <a:buChar char="&gt;"/>
            </a:pPr>
            <a:r>
              <a:rPr lang="en-US" sz="1400" dirty="0"/>
              <a:t>Positively charged DMAPMA is neutralized by anionic DOSS</a:t>
            </a:r>
          </a:p>
          <a:p>
            <a:pPr>
              <a:buClrTx/>
              <a:buSzPct val="60000"/>
              <a:buFont typeface="Euphemia" panose="020B0503040102020104" pitchFamily="34" charset="0"/>
              <a:buChar char="&gt;"/>
            </a:pPr>
            <a:r>
              <a:rPr lang="en-US" sz="1600" dirty="0"/>
              <a:t>Electrophoretic mobility increase beyond CMC due to DOSS binding</a:t>
            </a:r>
          </a:p>
          <a:p>
            <a:pPr>
              <a:buClrTx/>
              <a:buSzPct val="60000"/>
              <a:buFont typeface="Euphemia" panose="020B0503040102020104" pitchFamily="34" charset="0"/>
              <a:buChar char="&gt;"/>
            </a:pPr>
            <a:endParaRPr lang="en-US" sz="1600" dirty="0"/>
          </a:p>
        </p:txBody>
      </p:sp>
      <p:sp>
        <p:nvSpPr>
          <p:cNvPr id="3" name="Date Placeholder 2"/>
          <p:cNvSpPr>
            <a:spLocks noGrp="1"/>
          </p:cNvSpPr>
          <p:nvPr>
            <p:ph type="dt" sz="half" idx="10"/>
          </p:nvPr>
        </p:nvSpPr>
        <p:spPr/>
        <p:txBody>
          <a:bodyPr/>
          <a:lstStyle/>
          <a:p>
            <a:fld id="{AADBDC18-4676-408F-848C-07DA06E0F025}" type="datetime1">
              <a:rPr lang="en-US" smtClean="0"/>
              <a:t>4/5/2016</a:t>
            </a:fld>
            <a:endParaRPr lang="en-US" dirty="0"/>
          </a:p>
        </p:txBody>
      </p:sp>
      <p:sp>
        <p:nvSpPr>
          <p:cNvPr id="5" name="Footer Placeholder 4"/>
          <p:cNvSpPr>
            <a:spLocks noGrp="1"/>
          </p:cNvSpPr>
          <p:nvPr>
            <p:ph type="ftr" sz="quarter" idx="11"/>
          </p:nvPr>
        </p:nvSpPr>
        <p:spPr/>
        <p:txBody>
          <a:bodyPr/>
          <a:lstStyle/>
          <a:p>
            <a:r>
              <a:rPr lang="en-US" smtClean="0"/>
              <a:t>Arizona State University</a:t>
            </a:r>
            <a:endParaRPr lang="en-US" dirty="0" smtClean="0"/>
          </a:p>
        </p:txBody>
      </p:sp>
      <p:sp>
        <p:nvSpPr>
          <p:cNvPr id="6" name="Slide Number Placeholder 5"/>
          <p:cNvSpPr>
            <a:spLocks noGrp="1"/>
          </p:cNvSpPr>
          <p:nvPr>
            <p:ph type="sldNum" sz="quarter" idx="12"/>
          </p:nvPr>
        </p:nvSpPr>
        <p:spPr/>
        <p:txBody>
          <a:bodyPr/>
          <a:lstStyle/>
          <a:p>
            <a:fld id="{7DC1BBB0-96F0-4077-A278-0F3FB5C104D3}" type="slidenum">
              <a:rPr lang="en-US" smtClean="0"/>
              <a:t>11</a:t>
            </a:fld>
            <a:endParaRPr lang="en-US"/>
          </a:p>
        </p:txBody>
      </p:sp>
    </p:spTree>
    <p:extLst>
      <p:ext uri="{BB962C8B-B14F-4D97-AF65-F5344CB8AC3E}">
        <p14:creationId xmlns:p14="http://schemas.microsoft.com/office/powerpoint/2010/main" val="34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Surfactant Uptake and Release: Anionic DOSS</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1774297" y="990600"/>
            <a:ext cx="6172200" cy="4949145"/>
          </a:xfrm>
          <a:prstGeom prst="rect">
            <a:avLst/>
          </a:prstGeom>
          <a:noFill/>
          <a:ln>
            <a:noFill/>
          </a:ln>
        </p:spPr>
      </p:pic>
      <p:sp>
        <p:nvSpPr>
          <p:cNvPr id="5" name="Date Placeholder 4"/>
          <p:cNvSpPr>
            <a:spLocks noGrp="1"/>
          </p:cNvSpPr>
          <p:nvPr>
            <p:ph type="dt" sz="half" idx="10"/>
          </p:nvPr>
        </p:nvSpPr>
        <p:spPr/>
        <p:txBody>
          <a:bodyPr/>
          <a:lstStyle/>
          <a:p>
            <a:fld id="{E7C36453-A2DB-41AD-BD48-2D019C73DDC5}" type="datetime1">
              <a:rPr lang="en-US" smtClean="0"/>
              <a:t>4/5/2016</a:t>
            </a:fld>
            <a:endParaRPr lang="en-US"/>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12</a:t>
            </a:fld>
            <a:endParaRPr lang="en-US"/>
          </a:p>
        </p:txBody>
      </p:sp>
      <p:sp>
        <p:nvSpPr>
          <p:cNvPr id="8" name="Rectangle 7"/>
          <p:cNvSpPr/>
          <p:nvPr/>
        </p:nvSpPr>
        <p:spPr>
          <a:xfrm>
            <a:off x="5562600" y="1066800"/>
            <a:ext cx="914400" cy="1981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Surfactant Uptake: Cationic CPyCl</a:t>
            </a:r>
            <a:endParaRPr lang="en-US" dirty="0">
              <a:latin typeface="+mn-lt"/>
            </a:endParaRPr>
          </a:p>
        </p:txBody>
      </p:sp>
      <p:sp>
        <p:nvSpPr>
          <p:cNvPr id="4" name="Content Placeholder 3"/>
          <p:cNvSpPr>
            <a:spLocks noGrp="1"/>
          </p:cNvSpPr>
          <p:nvPr>
            <p:ph idx="1"/>
          </p:nvPr>
        </p:nvSpPr>
        <p:spPr>
          <a:xfrm>
            <a:off x="533399" y="4343400"/>
            <a:ext cx="8265921" cy="1988539"/>
          </a:xfrm>
        </p:spPr>
        <p:txBody>
          <a:bodyPr numCol="2">
            <a:noAutofit/>
          </a:bodyPr>
          <a:lstStyle/>
          <a:p>
            <a:r>
              <a:rPr lang="en-US" sz="1800" dirty="0"/>
              <a:t>Diameter and electrophoretic mobility unvarying for pH 3</a:t>
            </a:r>
          </a:p>
          <a:p>
            <a:r>
              <a:rPr lang="en-US" sz="1800" dirty="0"/>
              <a:t>Diameter decreases with CPyCl for pH 11</a:t>
            </a:r>
          </a:p>
          <a:p>
            <a:pPr lvl="1"/>
            <a:r>
              <a:rPr lang="en-US" dirty="0"/>
              <a:t>Due to electrostatic attraction of </a:t>
            </a:r>
            <a:r>
              <a:rPr lang="en-US" dirty="0" smtClean="0"/>
              <a:t>negatively </a:t>
            </a:r>
            <a:r>
              <a:rPr lang="en-US" dirty="0"/>
              <a:t>charged ZI-MG to </a:t>
            </a:r>
            <a:r>
              <a:rPr lang="en-US" dirty="0" smtClean="0"/>
              <a:t>CPyCl </a:t>
            </a:r>
          </a:p>
          <a:p>
            <a:pPr lvl="1"/>
            <a:r>
              <a:rPr lang="en-US" sz="1800" dirty="0" smtClean="0"/>
              <a:t>Electrophoretic </a:t>
            </a:r>
            <a:r>
              <a:rPr lang="en-US" sz="1800" dirty="0"/>
              <a:t>mobility increases with added CPyCl for pH 11</a:t>
            </a:r>
          </a:p>
          <a:p>
            <a:pPr lvl="1"/>
            <a:r>
              <a:rPr lang="en-US" dirty="0"/>
              <a:t>Solution becomes neutralized with enough added CPyCl due to ion pairing</a:t>
            </a:r>
          </a:p>
        </p:txBody>
      </p:sp>
      <p:grpSp>
        <p:nvGrpSpPr>
          <p:cNvPr id="3" name="Group 2"/>
          <p:cNvGrpSpPr/>
          <p:nvPr/>
        </p:nvGrpSpPr>
        <p:grpSpPr>
          <a:xfrm>
            <a:off x="880146" y="1115063"/>
            <a:ext cx="7383708" cy="3170124"/>
            <a:chOff x="401520" y="1512124"/>
            <a:chExt cx="8664393" cy="3451763"/>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20" y="1512125"/>
              <a:ext cx="4330137" cy="34517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1657" y="1512124"/>
              <a:ext cx="4334256" cy="3446600"/>
            </a:xfrm>
            <a:prstGeom prst="rect">
              <a:avLst/>
            </a:prstGeom>
          </p:spPr>
        </p:pic>
      </p:grpSp>
      <p:sp>
        <p:nvSpPr>
          <p:cNvPr id="5" name="Date Placeholder 4"/>
          <p:cNvSpPr>
            <a:spLocks noGrp="1"/>
          </p:cNvSpPr>
          <p:nvPr>
            <p:ph type="dt" sz="half" idx="10"/>
          </p:nvPr>
        </p:nvSpPr>
        <p:spPr/>
        <p:txBody>
          <a:bodyPr/>
          <a:lstStyle/>
          <a:p>
            <a:fld id="{9B9CF457-D6F9-45AB-A66A-A66204A6BA2B}" type="datetime1">
              <a:rPr lang="en-US" smtClean="0"/>
              <a:t>4/5/2016</a:t>
            </a:fld>
            <a:endParaRPr lang="en-US"/>
          </a:p>
        </p:txBody>
      </p:sp>
      <p:sp>
        <p:nvSpPr>
          <p:cNvPr id="8" name="Footer Placeholder 7"/>
          <p:cNvSpPr>
            <a:spLocks noGrp="1"/>
          </p:cNvSpPr>
          <p:nvPr>
            <p:ph type="ftr" sz="quarter" idx="11"/>
          </p:nvPr>
        </p:nvSpPr>
        <p:spPr/>
        <p:txBody>
          <a:bodyPr/>
          <a:lstStyle/>
          <a:p>
            <a:r>
              <a:rPr lang="en-US" smtClean="0"/>
              <a:t>Arizona State University</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13</a:t>
            </a:fld>
            <a:endParaRPr lang="en-US"/>
          </a:p>
        </p:txBody>
      </p:sp>
    </p:spTree>
    <p:extLst>
      <p:ext uri="{BB962C8B-B14F-4D97-AF65-F5344CB8AC3E}">
        <p14:creationId xmlns:p14="http://schemas.microsoft.com/office/powerpoint/2010/main" val="94826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89" y="381000"/>
            <a:ext cx="7339012" cy="579438"/>
          </a:xfrm>
        </p:spPr>
        <p:txBody>
          <a:bodyPr/>
          <a:lstStyle/>
          <a:p>
            <a:r>
              <a:rPr lang="en-US" dirty="0" smtClean="0"/>
              <a:t>Surfactant Release: CPyCl</a:t>
            </a:r>
            <a:endParaRPr lang="en-US" dirty="0"/>
          </a:p>
        </p:txBody>
      </p:sp>
      <p:sp>
        <p:nvSpPr>
          <p:cNvPr id="3" name="Date Placeholder 2"/>
          <p:cNvSpPr>
            <a:spLocks noGrp="1"/>
          </p:cNvSpPr>
          <p:nvPr>
            <p:ph type="dt" sz="half" idx="10"/>
          </p:nvPr>
        </p:nvSpPr>
        <p:spPr/>
        <p:txBody>
          <a:bodyPr/>
          <a:lstStyle/>
          <a:p>
            <a:fld id="{D82F273D-069D-47C0-BE70-72A8D4216420}" type="datetime1">
              <a:rPr lang="en-US" smtClean="0"/>
              <a:t>4/5/2016</a:t>
            </a:fld>
            <a:endParaRPr lang="en-US"/>
          </a:p>
        </p:txBody>
      </p:sp>
      <p:sp>
        <p:nvSpPr>
          <p:cNvPr id="4" name="Footer Placeholder 3"/>
          <p:cNvSpPr>
            <a:spLocks noGrp="1"/>
          </p:cNvSpPr>
          <p:nvPr>
            <p:ph type="ftr" sz="quarter" idx="11"/>
          </p:nvPr>
        </p:nvSpPr>
        <p:spPr/>
        <p:txBody>
          <a:bodyPr/>
          <a:lstStyle/>
          <a:p>
            <a:r>
              <a:rPr lang="en-US" smtClean="0"/>
              <a:t>Arizona State University</a:t>
            </a:r>
            <a:endParaRPr lang="en-US" dirty="0" smtClean="0"/>
          </a:p>
        </p:txBody>
      </p:sp>
      <p:sp>
        <p:nvSpPr>
          <p:cNvPr id="5" name="Slide Number Placeholder 4"/>
          <p:cNvSpPr>
            <a:spLocks noGrp="1"/>
          </p:cNvSpPr>
          <p:nvPr>
            <p:ph type="sldNum" sz="quarter" idx="12"/>
          </p:nvPr>
        </p:nvSpPr>
        <p:spPr/>
        <p:txBody>
          <a:bodyPr/>
          <a:lstStyle/>
          <a:p>
            <a:fld id="{7DC1BBB0-96F0-4077-A278-0F3FB5C104D3}" type="slidenum">
              <a:rPr lang="en-US" smtClean="0"/>
              <a:t>14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71600"/>
            <a:ext cx="4434760" cy="3429000"/>
          </a:xfrm>
          <a:prstGeom prst="rect">
            <a:avLst/>
          </a:prstGeom>
        </p:spPr>
      </p:pic>
      <p:sp>
        <p:nvSpPr>
          <p:cNvPr id="7" name="Rectangle 6"/>
          <p:cNvSpPr/>
          <p:nvPr/>
        </p:nvSpPr>
        <p:spPr>
          <a:xfrm>
            <a:off x="5257800" y="1371600"/>
            <a:ext cx="3490041" cy="3693319"/>
          </a:xfrm>
          <a:prstGeom prst="rect">
            <a:avLst/>
          </a:prstGeom>
        </p:spPr>
        <p:txBody>
          <a:bodyPr wrap="square">
            <a:spAutoFit/>
          </a:bodyPr>
          <a:lstStyle/>
          <a:p>
            <a:pPr>
              <a:spcBef>
                <a:spcPts val="0"/>
              </a:spcBef>
              <a:spcAft>
                <a:spcPts val="0"/>
              </a:spcAft>
              <a:buClrTx/>
              <a:buSzPct val="60000"/>
              <a:buFont typeface="Euphemia" panose="020B0503040102020104" pitchFamily="34" charset="0"/>
              <a:buChar char="&gt;"/>
            </a:pPr>
            <a:r>
              <a:rPr lang="en-US" dirty="0" smtClean="0"/>
              <a:t>Fixed amount of CPyCl in solution</a:t>
            </a:r>
          </a:p>
          <a:p>
            <a:pPr>
              <a:spcBef>
                <a:spcPts val="0"/>
              </a:spcBef>
              <a:spcAft>
                <a:spcPts val="0"/>
              </a:spcAft>
              <a:buClrTx/>
              <a:buSzPct val="60000"/>
              <a:buFont typeface="Euphemia" panose="020B0503040102020104" pitchFamily="34" charset="0"/>
              <a:buChar char="&gt;"/>
            </a:pPr>
            <a:endParaRPr lang="en-US" dirty="0" smtClean="0"/>
          </a:p>
          <a:p>
            <a:pPr>
              <a:spcBef>
                <a:spcPts val="0"/>
              </a:spcBef>
              <a:spcAft>
                <a:spcPts val="0"/>
              </a:spcAft>
              <a:buClrTx/>
              <a:buSzPct val="60000"/>
              <a:buFont typeface="Euphemia" panose="020B0503040102020104" pitchFamily="34" charset="0"/>
              <a:buChar char="&gt;"/>
            </a:pPr>
            <a:r>
              <a:rPr lang="en-US" dirty="0" smtClean="0"/>
              <a:t>Decrease in pH shows that less surfactant was absorbed into ZI-MG</a:t>
            </a:r>
          </a:p>
          <a:p>
            <a:pPr lvl="1">
              <a:buSzPct val="60000"/>
              <a:buFont typeface="Euphemia" panose="020B0503040102020104" pitchFamily="34" charset="0"/>
              <a:buChar char="&gt;"/>
            </a:pPr>
            <a:r>
              <a:rPr lang="en-US" dirty="0" smtClean="0"/>
              <a:t>Since there is a fixed amount in solution, this denotes release</a:t>
            </a:r>
          </a:p>
          <a:p>
            <a:pPr>
              <a:spcBef>
                <a:spcPts val="0"/>
              </a:spcBef>
              <a:spcAft>
                <a:spcPts val="0"/>
              </a:spcAft>
              <a:buClrTx/>
              <a:buSzPct val="60000"/>
              <a:buFont typeface="Euphemia" panose="020B0503040102020104" pitchFamily="34" charset="0"/>
              <a:buChar char="&gt;"/>
            </a:pPr>
            <a:endParaRPr lang="en-US" dirty="0" smtClean="0"/>
          </a:p>
          <a:p>
            <a:pPr>
              <a:spcBef>
                <a:spcPts val="0"/>
              </a:spcBef>
              <a:spcAft>
                <a:spcPts val="0"/>
              </a:spcAft>
              <a:buClrTx/>
              <a:buSzPct val="60000"/>
              <a:buFont typeface="Euphemia" panose="020B0503040102020104" pitchFamily="34" charset="0"/>
              <a:buChar char="&gt;"/>
            </a:pPr>
            <a:r>
              <a:rPr lang="en-US" dirty="0" smtClean="0"/>
              <a:t>Higher fixed CPyCl concentration enabled more absorption</a:t>
            </a:r>
          </a:p>
        </p:txBody>
      </p:sp>
    </p:spTree>
    <p:extLst>
      <p:ext uri="{BB962C8B-B14F-4D97-AF65-F5344CB8AC3E}">
        <p14:creationId xmlns:p14="http://schemas.microsoft.com/office/powerpoint/2010/main" val="363802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Future Work</a:t>
            </a:r>
            <a:endParaRPr lang="en-US" dirty="0"/>
          </a:p>
        </p:txBody>
      </p:sp>
      <p:sp>
        <p:nvSpPr>
          <p:cNvPr id="3" name="Content Placeholder 2"/>
          <p:cNvSpPr>
            <a:spLocks noGrp="1"/>
          </p:cNvSpPr>
          <p:nvPr>
            <p:ph idx="1"/>
          </p:nvPr>
        </p:nvSpPr>
        <p:spPr>
          <a:xfrm>
            <a:off x="685800" y="1143000"/>
            <a:ext cx="8022306" cy="4953001"/>
          </a:xfrm>
        </p:spPr>
        <p:txBody>
          <a:bodyPr>
            <a:normAutofit/>
          </a:bodyPr>
          <a:lstStyle/>
          <a:p>
            <a:r>
              <a:rPr lang="en-US" sz="2100" dirty="0"/>
              <a:t>ZI-MG particles were </a:t>
            </a:r>
            <a:r>
              <a:rPr lang="en-US" sz="2100" dirty="0" smtClean="0"/>
              <a:t>synthesized </a:t>
            </a:r>
            <a:r>
              <a:rPr lang="en-US" sz="2100" dirty="0"/>
              <a:t>which change size and charge according to environmental stimuli</a:t>
            </a:r>
          </a:p>
          <a:p>
            <a:r>
              <a:rPr lang="en-US" sz="2100" dirty="0"/>
              <a:t>Cationic, anionic, and nonionic surfactants were studied for </a:t>
            </a:r>
            <a:r>
              <a:rPr lang="en-US" sz="2100" dirty="0" smtClean="0"/>
              <a:t>uptake capabilities</a:t>
            </a:r>
          </a:p>
          <a:p>
            <a:pPr lvl="1"/>
            <a:r>
              <a:rPr lang="en-US" sz="1900" dirty="0" smtClean="0"/>
              <a:t>Cationic CPyCl was uptaken at pH 11</a:t>
            </a:r>
          </a:p>
          <a:p>
            <a:pPr lvl="1"/>
            <a:r>
              <a:rPr lang="en-US" sz="1900" dirty="0" smtClean="0"/>
              <a:t>Anionic CPyCl was uptaken at pH 3 and released at pH 11</a:t>
            </a:r>
          </a:p>
          <a:p>
            <a:endParaRPr lang="en-US" sz="2100" dirty="0" smtClean="0"/>
          </a:p>
          <a:p>
            <a:r>
              <a:rPr lang="en-US" sz="2100" dirty="0" smtClean="0"/>
              <a:t>Future </a:t>
            </a:r>
            <a:r>
              <a:rPr lang="en-US" sz="2100" dirty="0"/>
              <a:t>research:</a:t>
            </a:r>
          </a:p>
          <a:p>
            <a:pPr lvl="1"/>
            <a:r>
              <a:rPr lang="en-US" sz="1800" dirty="0" smtClean="0"/>
              <a:t>Investigation </a:t>
            </a:r>
            <a:r>
              <a:rPr lang="en-US" sz="1800" dirty="0"/>
              <a:t>of temperature effects on surfactant </a:t>
            </a:r>
            <a:r>
              <a:rPr lang="en-US" sz="1800" dirty="0" smtClean="0"/>
              <a:t>uptake</a:t>
            </a:r>
          </a:p>
          <a:p>
            <a:pPr lvl="1"/>
            <a:r>
              <a:rPr lang="en-US" dirty="0" smtClean="0"/>
              <a:t>Synthesis of magnetic core-shell ZI-MG particles for easy removal from solution</a:t>
            </a:r>
            <a:endParaRPr lang="en-US" sz="1800" dirty="0"/>
          </a:p>
          <a:p>
            <a:endParaRPr lang="en-US" sz="2100" dirty="0"/>
          </a:p>
        </p:txBody>
      </p:sp>
      <p:sp>
        <p:nvSpPr>
          <p:cNvPr id="4" name="Date Placeholder 3"/>
          <p:cNvSpPr>
            <a:spLocks noGrp="1"/>
          </p:cNvSpPr>
          <p:nvPr>
            <p:ph type="dt" sz="half" idx="10"/>
          </p:nvPr>
        </p:nvSpPr>
        <p:spPr/>
        <p:txBody>
          <a:bodyPr/>
          <a:lstStyle/>
          <a:p>
            <a:fld id="{58430723-D546-4486-968B-D122C11F8175}" type="datetime1">
              <a:rPr lang="en-US" smtClean="0"/>
              <a:t>4/5/2016</a:t>
            </a:fld>
            <a:endParaRPr lang="en-US"/>
          </a:p>
        </p:txBody>
      </p:sp>
      <p:sp>
        <p:nvSpPr>
          <p:cNvPr id="5" name="Footer Placeholder 4"/>
          <p:cNvSpPr>
            <a:spLocks noGrp="1"/>
          </p:cNvSpPr>
          <p:nvPr>
            <p:ph type="ftr" sz="quarter" idx="11"/>
          </p:nvPr>
        </p:nvSpPr>
        <p:spPr/>
        <p:txBody>
          <a:bodyPr/>
          <a:lstStyle/>
          <a:p>
            <a:r>
              <a:rPr lang="en-US" smtClean="0"/>
              <a:t>Arizona State University</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15</a:t>
            </a:fld>
            <a:endParaRPr lang="en-US"/>
          </a:p>
        </p:txBody>
      </p:sp>
    </p:spTree>
    <p:extLst>
      <p:ext uri="{BB962C8B-B14F-4D97-AF65-F5344CB8AC3E}">
        <p14:creationId xmlns:p14="http://schemas.microsoft.com/office/powerpoint/2010/main" val="384728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435894" y="1676400"/>
            <a:ext cx="8272211" cy="2883946"/>
          </a:xfrm>
        </p:spPr>
        <p:txBody>
          <a:bodyPr>
            <a:normAutofit fontScale="92500" lnSpcReduction="10000"/>
          </a:bodyPr>
          <a:lstStyle/>
          <a:p>
            <a:pPr marL="0" indent="0" algn="ctr">
              <a:buNone/>
            </a:pPr>
            <a:r>
              <a:rPr lang="en-US" sz="2100" dirty="0"/>
              <a:t>Dr. Lenore L Dai and </a:t>
            </a:r>
            <a:r>
              <a:rPr lang="en-US" sz="2100" dirty="0" err="1"/>
              <a:t>Haobo</a:t>
            </a:r>
            <a:r>
              <a:rPr lang="en-US" sz="2100" dirty="0"/>
              <a:t> </a:t>
            </a:r>
            <a:r>
              <a:rPr lang="en-US" sz="2100" dirty="0" smtClean="0"/>
              <a:t>Chen</a:t>
            </a:r>
          </a:p>
          <a:p>
            <a:pPr marL="0" indent="0" algn="ctr">
              <a:buNone/>
            </a:pPr>
            <a:endParaRPr lang="en-US" sz="2100" dirty="0"/>
          </a:p>
          <a:p>
            <a:pPr marL="0" indent="0" algn="ctr">
              <a:buNone/>
            </a:pPr>
            <a:r>
              <a:rPr lang="en-US" sz="2100" dirty="0" smtClean="0"/>
              <a:t>Colloid and Interfacial Science and Engineering Lab at Arizona State University</a:t>
            </a:r>
            <a:endParaRPr lang="en-US" sz="2100" dirty="0"/>
          </a:p>
          <a:p>
            <a:pPr marL="0" indent="0" algn="ctr">
              <a:buNone/>
            </a:pPr>
            <a:endParaRPr lang="en-US" sz="1050" dirty="0"/>
          </a:p>
          <a:p>
            <a:pPr marL="0" indent="0" algn="ctr">
              <a:buNone/>
            </a:pPr>
            <a:r>
              <a:rPr lang="en-US" sz="2100" dirty="0"/>
              <a:t>Research Funding:</a:t>
            </a:r>
          </a:p>
          <a:p>
            <a:pPr marL="242994" lvl="1" indent="0" algn="ctr">
              <a:buNone/>
            </a:pPr>
            <a:r>
              <a:rPr lang="en-US" sz="1800" dirty="0"/>
              <a:t>Gulf of Mexico Research Initiative (</a:t>
            </a:r>
            <a:r>
              <a:rPr lang="en-US" sz="1800" dirty="0" err="1"/>
              <a:t>GoMRI</a:t>
            </a:r>
            <a:r>
              <a:rPr lang="en-US" sz="1800" dirty="0"/>
              <a:t>)</a:t>
            </a:r>
          </a:p>
          <a:p>
            <a:pPr marL="242994" lvl="1" indent="0" algn="ctr">
              <a:buNone/>
            </a:pPr>
            <a:r>
              <a:rPr lang="en-US" sz="1800" dirty="0"/>
              <a:t>Fulton Undergraduate Research Initiative (FURI</a:t>
            </a:r>
            <a:r>
              <a:rPr lang="en-US" sz="1800" dirty="0" smtClean="0"/>
              <a:t>)</a:t>
            </a:r>
          </a:p>
          <a:p>
            <a:pPr marL="242994" lvl="1" indent="0" algn="ctr">
              <a:buNone/>
            </a:pPr>
            <a:r>
              <a:rPr lang="en-US" dirty="0" smtClean="0"/>
              <a:t>ASU/NASA Space Grant</a:t>
            </a:r>
            <a:endParaRPr lang="en-US" sz="1800" dirty="0"/>
          </a:p>
          <a:p>
            <a:pPr marL="0" indent="0" algn="ctr">
              <a:buNone/>
            </a:pPr>
            <a:endParaRPr lang="en-US" sz="2100" dirty="0"/>
          </a:p>
        </p:txBody>
      </p:sp>
      <p:pic>
        <p:nvPicPr>
          <p:cNvPr id="1026" name="Picture 2" descr="http://more.engineering.asu.edu/furi/wp-content/uploads/2012/06/FURIWeb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4871324"/>
            <a:ext cx="2636044" cy="3500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Evan Chen\Downloads\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t="24350" b="26126"/>
          <a:stretch/>
        </p:blipFill>
        <p:spPr bwMode="auto">
          <a:xfrm>
            <a:off x="5384671" y="4705225"/>
            <a:ext cx="1285875" cy="63681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A4352545-F0F4-4213-966B-11FB7C1146F3}" type="datetime1">
              <a:rPr lang="en-US" smtClean="0"/>
              <a:t>4/5/2016</a:t>
            </a:fld>
            <a:endParaRPr lang="en-US"/>
          </a:p>
        </p:txBody>
      </p:sp>
      <p:sp>
        <p:nvSpPr>
          <p:cNvPr id="5" name="Footer Placeholder 4"/>
          <p:cNvSpPr>
            <a:spLocks noGrp="1"/>
          </p:cNvSpPr>
          <p:nvPr>
            <p:ph type="ftr" sz="quarter" idx="11"/>
          </p:nvPr>
        </p:nvSpPr>
        <p:spPr/>
        <p:txBody>
          <a:bodyPr/>
          <a:lstStyle/>
          <a:p>
            <a:r>
              <a:rPr lang="en-US" smtClean="0"/>
              <a:t>Arizona State University</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16</a:t>
            </a:fld>
            <a:endParaRPr lang="en-US"/>
          </a:p>
        </p:txBody>
      </p:sp>
      <p:pic>
        <p:nvPicPr>
          <p:cNvPr id="2050"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655" y="4592098"/>
            <a:ext cx="934688" cy="96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9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733" y="184212"/>
            <a:ext cx="7339012" cy="655638"/>
          </a:xfrm>
        </p:spPr>
        <p:txBody>
          <a:bodyPr/>
          <a:lstStyle/>
          <a:p>
            <a:r>
              <a:rPr lang="en-US" dirty="0" smtClean="0"/>
              <a:t>Thank You!</a:t>
            </a:r>
            <a:endParaRPr lang="en-US" dirty="0"/>
          </a:p>
        </p:txBody>
      </p:sp>
      <p:sp>
        <p:nvSpPr>
          <p:cNvPr id="3" name="Content Placeholder 2"/>
          <p:cNvSpPr>
            <a:spLocks noGrp="1"/>
          </p:cNvSpPr>
          <p:nvPr>
            <p:ph idx="1"/>
          </p:nvPr>
        </p:nvSpPr>
        <p:spPr>
          <a:xfrm>
            <a:off x="1195389" y="1644588"/>
            <a:ext cx="7339012" cy="4572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fld id="{60FAF9D6-68F7-48B3-9D82-B2F16D07229A}" type="datetime1">
              <a:rPr lang="en-US" smtClean="0"/>
              <a:pPr/>
              <a:t>4/5/2016</a:t>
            </a:fld>
            <a:endParaRPr lang="en-US" dirty="0"/>
          </a:p>
        </p:txBody>
      </p:sp>
      <p:sp>
        <p:nvSpPr>
          <p:cNvPr id="5" name="Footer Placeholder 4"/>
          <p:cNvSpPr>
            <a:spLocks noGrp="1"/>
          </p:cNvSpPr>
          <p:nvPr>
            <p:ph type="ftr" sz="quarter" idx="11"/>
          </p:nvPr>
        </p:nvSpPr>
        <p:spPr/>
        <p:txBody>
          <a:bodyPr/>
          <a:lstStyle/>
          <a:p>
            <a:r>
              <a:rPr lang="en-US" smtClean="0"/>
              <a:t>Arizona State University</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17</a:t>
            </a:fld>
            <a:endParaRPr lang="en-US"/>
          </a:p>
        </p:txBody>
      </p:sp>
    </p:spTree>
    <p:extLst>
      <p:ext uri="{BB962C8B-B14F-4D97-AF65-F5344CB8AC3E}">
        <p14:creationId xmlns:p14="http://schemas.microsoft.com/office/powerpoint/2010/main" val="81554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76791351"/>
              </p:ext>
            </p:extLst>
          </p:nvPr>
        </p:nvGraphicFramePr>
        <p:xfrm>
          <a:off x="609600" y="912993"/>
          <a:ext cx="8278813" cy="5150428"/>
        </p:xfrm>
        <a:graphic>
          <a:graphicData uri="http://schemas.openxmlformats.org/drawingml/2006/table">
            <a:tbl>
              <a:tblPr firstRow="1" firstCol="1" bandRow="1">
                <a:tableStyleId>{5C22544A-7EE6-4342-B048-85BDC9FD1C3A}</a:tableStyleId>
              </a:tblPr>
              <a:tblGrid>
                <a:gridCol w="289164"/>
                <a:gridCol w="48986"/>
                <a:gridCol w="7940663"/>
              </a:tblGrid>
              <a:tr h="352447">
                <a:tc>
                  <a:txBody>
                    <a:bodyPr/>
                    <a:lstStyle/>
                    <a:p>
                      <a:pPr marL="0" marR="0">
                        <a:lnSpc>
                          <a:spcPct val="107000"/>
                        </a:lnSpc>
                        <a:spcBef>
                          <a:spcPts val="0"/>
                        </a:spcBef>
                        <a:spcAft>
                          <a:spcPts val="800"/>
                        </a:spcAft>
                      </a:pPr>
                      <a:r>
                        <a:rPr lang="en-US" sz="1050" b="0" dirty="0">
                          <a:solidFill>
                            <a:schemeClr val="tx1"/>
                          </a:solidFill>
                          <a:effectLst/>
                        </a:rPr>
                        <a:t>[1]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C. Zhao, X. Gao, P. He, C. Xiao, X. Zhuang and X. Chen, "Facile synthesis of thermo- and pH-responsive biodegradable microgels," Colloid and Polymer Science, vol. 289, no. 4, pp. 447-451, 2011.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177871">
                <a:tc>
                  <a:txBody>
                    <a:bodyPr/>
                    <a:lstStyle/>
                    <a:p>
                      <a:pPr marL="0" marR="0">
                        <a:lnSpc>
                          <a:spcPct val="107000"/>
                        </a:lnSpc>
                        <a:spcBef>
                          <a:spcPts val="0"/>
                        </a:spcBef>
                        <a:spcAft>
                          <a:spcPts val="800"/>
                        </a:spcAft>
                      </a:pPr>
                      <a:r>
                        <a:rPr lang="en-US" sz="1050" b="0">
                          <a:solidFill>
                            <a:schemeClr val="tx1"/>
                          </a:solidFill>
                          <a:effectLst/>
                        </a:rPr>
                        <a:t>[2]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R. </a:t>
                      </a:r>
                      <a:r>
                        <a:rPr lang="en-US" sz="1050" b="0" dirty="0" err="1">
                          <a:solidFill>
                            <a:schemeClr val="tx1"/>
                          </a:solidFill>
                          <a:effectLst/>
                        </a:rPr>
                        <a:t>Pelton</a:t>
                      </a:r>
                      <a:r>
                        <a:rPr lang="en-US" sz="1050" b="0" dirty="0">
                          <a:solidFill>
                            <a:schemeClr val="tx1"/>
                          </a:solidFill>
                          <a:effectLst/>
                        </a:rPr>
                        <a:t> and T. Hoare, "Highly pH and Temperature Responsive Microgels Functionalized with </a:t>
                      </a:r>
                      <a:r>
                        <a:rPr lang="en-US" sz="1050" b="0" dirty="0" err="1">
                          <a:solidFill>
                            <a:schemeClr val="tx1"/>
                          </a:solidFill>
                          <a:effectLst/>
                        </a:rPr>
                        <a:t>Vinylacetic</a:t>
                      </a:r>
                      <a:r>
                        <a:rPr lang="en-US" sz="1050" b="0" dirty="0">
                          <a:solidFill>
                            <a:schemeClr val="tx1"/>
                          </a:solidFill>
                          <a:effectLst/>
                        </a:rPr>
                        <a:t> Acid," Macromolecules, vol. 37, no. 7, p. 2544–2550, 2004.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344394">
                <a:tc>
                  <a:txBody>
                    <a:bodyPr/>
                    <a:lstStyle/>
                    <a:p>
                      <a:pPr marL="0" marR="0">
                        <a:lnSpc>
                          <a:spcPct val="107000"/>
                        </a:lnSpc>
                        <a:spcBef>
                          <a:spcPts val="0"/>
                        </a:spcBef>
                        <a:spcAft>
                          <a:spcPts val="800"/>
                        </a:spcAft>
                      </a:pPr>
                      <a:r>
                        <a:rPr lang="en-US" sz="1050" b="0">
                          <a:solidFill>
                            <a:schemeClr val="tx1"/>
                          </a:solidFill>
                          <a:effectLst/>
                        </a:rPr>
                        <a:t>[3]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H. Chen, M. Kelley, C. </a:t>
                      </a:r>
                      <a:r>
                        <a:rPr lang="en-US" sz="1050" b="0" dirty="0" err="1">
                          <a:solidFill>
                            <a:schemeClr val="tx1"/>
                          </a:solidFill>
                          <a:effectLst/>
                        </a:rPr>
                        <a:t>Guo</a:t>
                      </a:r>
                      <a:r>
                        <a:rPr lang="en-US" sz="1050" b="0" dirty="0">
                          <a:solidFill>
                            <a:schemeClr val="tx1"/>
                          </a:solidFill>
                          <a:effectLst/>
                        </a:rPr>
                        <a:t> and L. Dai, "Adsorption and Release of Surfactant into and from Multifunctional Zwitterionic Poly(</a:t>
                      </a:r>
                      <a:r>
                        <a:rPr lang="en-US" sz="1050" b="0" dirty="0" err="1">
                          <a:solidFill>
                            <a:schemeClr val="tx1"/>
                          </a:solidFill>
                          <a:effectLst/>
                        </a:rPr>
                        <a:t>NIPAm</a:t>
                      </a:r>
                      <a:r>
                        <a:rPr lang="en-US" sz="1050" b="0" dirty="0">
                          <a:solidFill>
                            <a:schemeClr val="tx1"/>
                          </a:solidFill>
                          <a:effectLst/>
                        </a:rPr>
                        <a:t>-co-DMAPMA-co-</a:t>
                      </a:r>
                      <a:r>
                        <a:rPr lang="en-US" sz="1050" b="0" dirty="0" err="1">
                          <a:solidFill>
                            <a:schemeClr val="tx1"/>
                          </a:solidFill>
                          <a:effectLst/>
                        </a:rPr>
                        <a:t>AAc</a:t>
                      </a:r>
                      <a:r>
                        <a:rPr lang="en-US" sz="1050" b="0" dirty="0">
                          <a:solidFill>
                            <a:schemeClr val="tx1"/>
                          </a:solidFill>
                          <a:effectLst/>
                        </a:rPr>
                        <a:t>) Microgel Particles," Journal of Colloid and Interface Science, pp. 1-10, 2015.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177871">
                <a:tc>
                  <a:txBody>
                    <a:bodyPr/>
                    <a:lstStyle/>
                    <a:p>
                      <a:pPr marL="0" marR="0">
                        <a:lnSpc>
                          <a:spcPct val="107000"/>
                        </a:lnSpc>
                        <a:spcBef>
                          <a:spcPts val="0"/>
                        </a:spcBef>
                        <a:spcAft>
                          <a:spcPts val="800"/>
                        </a:spcAft>
                      </a:pPr>
                      <a:r>
                        <a:rPr lang="en-US" sz="1050" b="0">
                          <a:solidFill>
                            <a:schemeClr val="tx1"/>
                          </a:solidFill>
                          <a:effectLst/>
                        </a:rPr>
                        <a:t>[4]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L. D. Haobo Chen, "Adsorption and Release of Active Species into and from Multifunctional Ionic Microgel Particles," Langmuir, vol. 29, no. 36, p. 11227–11235, 2013.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177871">
                <a:tc>
                  <a:txBody>
                    <a:bodyPr/>
                    <a:lstStyle/>
                    <a:p>
                      <a:pPr marL="0" marR="0">
                        <a:lnSpc>
                          <a:spcPct val="107000"/>
                        </a:lnSpc>
                        <a:spcBef>
                          <a:spcPts val="0"/>
                        </a:spcBef>
                        <a:spcAft>
                          <a:spcPts val="800"/>
                        </a:spcAft>
                      </a:pPr>
                      <a:r>
                        <a:rPr lang="en-US" sz="1050" b="0">
                          <a:solidFill>
                            <a:schemeClr val="tx1"/>
                          </a:solidFill>
                          <a:effectLst/>
                        </a:rPr>
                        <a:t>[5]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"Kiwi Web: Chemistry and New Zealand," Chemistry Co: New Zealand, 2011. [Online]. Available: http://www.chemistry.co.nz/surfactants.htm. [Accessed 6 March 2015].</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344394">
                <a:tc>
                  <a:txBody>
                    <a:bodyPr/>
                    <a:lstStyle/>
                    <a:p>
                      <a:pPr marL="0" marR="0">
                        <a:lnSpc>
                          <a:spcPct val="107000"/>
                        </a:lnSpc>
                        <a:spcBef>
                          <a:spcPts val="0"/>
                        </a:spcBef>
                        <a:spcAft>
                          <a:spcPts val="800"/>
                        </a:spcAft>
                      </a:pPr>
                      <a:r>
                        <a:rPr lang="en-US" sz="1050" b="0">
                          <a:solidFill>
                            <a:schemeClr val="tx1"/>
                          </a:solidFill>
                          <a:effectLst/>
                        </a:rPr>
                        <a:t>[6]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N. </a:t>
                      </a:r>
                      <a:r>
                        <a:rPr lang="en-US" sz="1050" b="0" dirty="0" err="1">
                          <a:solidFill>
                            <a:schemeClr val="tx1"/>
                          </a:solidFill>
                          <a:effectLst/>
                        </a:rPr>
                        <a:t>Dhar</a:t>
                      </a:r>
                      <a:r>
                        <a:rPr lang="en-US" sz="1050" b="0" dirty="0">
                          <a:solidFill>
                            <a:schemeClr val="tx1"/>
                          </a:solidFill>
                          <a:effectLst/>
                        </a:rPr>
                        <a:t>, S. </a:t>
                      </a:r>
                      <a:r>
                        <a:rPr lang="en-US" sz="1050" b="0" dirty="0" err="1">
                          <a:solidFill>
                            <a:schemeClr val="tx1"/>
                          </a:solidFill>
                          <a:effectLst/>
                        </a:rPr>
                        <a:t>Parinaz</a:t>
                      </a:r>
                      <a:r>
                        <a:rPr lang="en-US" sz="1050" b="0" dirty="0">
                          <a:solidFill>
                            <a:schemeClr val="tx1"/>
                          </a:solidFill>
                          <a:effectLst/>
                        </a:rPr>
                        <a:t>, </a:t>
                      </a:r>
                      <a:r>
                        <a:rPr lang="en-US" sz="1050" b="0" dirty="0" err="1">
                          <a:solidFill>
                            <a:schemeClr val="tx1"/>
                          </a:solidFill>
                          <a:effectLst/>
                        </a:rPr>
                        <a:t>Akhlaghi</a:t>
                      </a:r>
                      <a:r>
                        <a:rPr lang="en-US" sz="1050" b="0" dirty="0">
                          <a:solidFill>
                            <a:schemeClr val="tx1"/>
                          </a:solidFill>
                          <a:effectLst/>
                        </a:rPr>
                        <a:t> and K. Tam, "Biodegradable and biocompatible polyampholyte microgels derived from chitosan, </a:t>
                      </a:r>
                      <a:r>
                        <a:rPr lang="en-US" sz="1050" b="0" dirty="0" err="1">
                          <a:solidFill>
                            <a:schemeClr val="tx1"/>
                          </a:solidFill>
                          <a:effectLst/>
                        </a:rPr>
                        <a:t>carboxymethyl</a:t>
                      </a:r>
                      <a:r>
                        <a:rPr lang="en-US" sz="1050" b="0" dirty="0">
                          <a:solidFill>
                            <a:schemeClr val="tx1"/>
                          </a:solidFill>
                          <a:effectLst/>
                        </a:rPr>
                        <a:t> cellulose and modified methyl cellulose," Carbohydrate Polymers, vol. 87, no. 1, pp. 101-109, 2011.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344394">
                <a:tc>
                  <a:txBody>
                    <a:bodyPr/>
                    <a:lstStyle/>
                    <a:p>
                      <a:pPr marL="0" marR="0">
                        <a:lnSpc>
                          <a:spcPct val="107000"/>
                        </a:lnSpc>
                        <a:spcBef>
                          <a:spcPts val="0"/>
                        </a:spcBef>
                        <a:spcAft>
                          <a:spcPts val="800"/>
                        </a:spcAft>
                      </a:pPr>
                      <a:r>
                        <a:rPr lang="en-US" sz="1050" b="0">
                          <a:solidFill>
                            <a:schemeClr val="tx1"/>
                          </a:solidFill>
                          <a:effectLst/>
                        </a:rPr>
                        <a:t>[7]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K. Johnson, F. Mendez and M. </a:t>
                      </a:r>
                      <a:r>
                        <a:rPr lang="en-US" sz="1050" b="0" dirty="0" err="1">
                          <a:solidFill>
                            <a:schemeClr val="tx1"/>
                          </a:solidFill>
                          <a:effectLst/>
                        </a:rPr>
                        <a:t>Serpe</a:t>
                      </a:r>
                      <a:r>
                        <a:rPr lang="en-US" sz="1050" b="0" dirty="0">
                          <a:solidFill>
                            <a:schemeClr val="tx1"/>
                          </a:solidFill>
                          <a:effectLst/>
                        </a:rPr>
                        <a:t>, "Detecting Solution pH Changes Using Poly (N-</a:t>
                      </a:r>
                      <a:r>
                        <a:rPr lang="en-US" sz="1050" b="0" dirty="0" err="1">
                          <a:solidFill>
                            <a:schemeClr val="tx1"/>
                          </a:solidFill>
                          <a:effectLst/>
                        </a:rPr>
                        <a:t>Isopropylacrylamide</a:t>
                      </a:r>
                      <a:r>
                        <a:rPr lang="en-US" sz="1050" b="0" dirty="0">
                          <a:solidFill>
                            <a:schemeClr val="tx1"/>
                          </a:solidFill>
                          <a:effectLst/>
                        </a:rPr>
                        <a:t>)-co-Acrylic Acid Microgel-Based Etalon Modified Quartz Crystal Microbalances," Analytical Chemistry, vol. 739, pp. 83-88, 2012.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344394">
                <a:tc>
                  <a:txBody>
                    <a:bodyPr/>
                    <a:lstStyle/>
                    <a:p>
                      <a:pPr marL="0" marR="0">
                        <a:lnSpc>
                          <a:spcPct val="107000"/>
                        </a:lnSpc>
                        <a:spcBef>
                          <a:spcPts val="0"/>
                        </a:spcBef>
                        <a:spcAft>
                          <a:spcPts val="800"/>
                        </a:spcAft>
                      </a:pPr>
                      <a:r>
                        <a:rPr lang="en-US" sz="1050" b="0">
                          <a:solidFill>
                            <a:schemeClr val="tx1"/>
                          </a:solidFill>
                          <a:effectLst/>
                        </a:rPr>
                        <a:t>[8]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Z. </a:t>
                      </a:r>
                      <a:r>
                        <a:rPr lang="en-US" sz="1050" b="0" dirty="0" err="1">
                          <a:solidFill>
                            <a:schemeClr val="tx1"/>
                          </a:solidFill>
                          <a:effectLst/>
                        </a:rPr>
                        <a:t>Farooqib</a:t>
                      </a:r>
                      <a:r>
                        <a:rPr lang="en-US" sz="1050" b="0" dirty="0">
                          <a:solidFill>
                            <a:schemeClr val="tx1"/>
                          </a:solidFill>
                          <a:effectLst/>
                        </a:rPr>
                        <a:t>, H. U. </a:t>
                      </a:r>
                      <a:r>
                        <a:rPr lang="en-US" sz="1050" b="0" dirty="0" err="1">
                          <a:solidFill>
                            <a:schemeClr val="tx1"/>
                          </a:solidFill>
                          <a:effectLst/>
                        </a:rPr>
                        <a:t>Khana</a:t>
                      </a:r>
                      <a:r>
                        <a:rPr lang="en-US" sz="1050" b="0" dirty="0">
                          <a:solidFill>
                            <a:schemeClr val="tx1"/>
                          </a:solidFill>
                          <a:effectLst/>
                        </a:rPr>
                        <a:t>, S. M. </a:t>
                      </a:r>
                      <a:r>
                        <a:rPr lang="en-US" sz="1050" b="0" dirty="0" err="1">
                          <a:solidFill>
                            <a:schemeClr val="tx1"/>
                          </a:solidFill>
                          <a:effectLst/>
                        </a:rPr>
                        <a:t>Shaha</a:t>
                      </a:r>
                      <a:r>
                        <a:rPr lang="en-US" sz="1050" b="0" dirty="0">
                          <a:solidFill>
                            <a:schemeClr val="tx1"/>
                          </a:solidFill>
                          <a:effectLst/>
                        </a:rPr>
                        <a:t> and M. </a:t>
                      </a:r>
                      <a:r>
                        <a:rPr lang="en-US" sz="1050" b="0" dirty="0" err="1">
                          <a:solidFill>
                            <a:schemeClr val="tx1"/>
                          </a:solidFill>
                          <a:effectLst/>
                        </a:rPr>
                        <a:t>Siddiq</a:t>
                      </a:r>
                      <a:r>
                        <a:rPr lang="en-US" sz="1050" b="0" dirty="0">
                          <a:solidFill>
                            <a:schemeClr val="tx1"/>
                          </a:solidFill>
                          <a:effectLst/>
                        </a:rPr>
                        <a:t>, "Stability of poly(N-</a:t>
                      </a:r>
                      <a:r>
                        <a:rPr lang="en-US" sz="1050" b="0" dirty="0" err="1">
                          <a:solidFill>
                            <a:schemeClr val="tx1"/>
                          </a:solidFill>
                          <a:effectLst/>
                        </a:rPr>
                        <a:t>isopropylacrylamide</a:t>
                      </a:r>
                      <a:r>
                        <a:rPr lang="en-US" sz="1050" b="0" dirty="0">
                          <a:solidFill>
                            <a:schemeClr val="tx1"/>
                          </a:solidFill>
                          <a:effectLst/>
                        </a:rPr>
                        <a:t>-co-acrylic acid) polymer microgels under various conditions of temperature, pH and salt concentration," Arabian Journal of Chemistry, 2013.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177871">
                <a:tc>
                  <a:txBody>
                    <a:bodyPr/>
                    <a:lstStyle/>
                    <a:p>
                      <a:pPr marL="0" marR="0">
                        <a:lnSpc>
                          <a:spcPct val="107000"/>
                        </a:lnSpc>
                        <a:spcBef>
                          <a:spcPts val="0"/>
                        </a:spcBef>
                        <a:spcAft>
                          <a:spcPts val="800"/>
                        </a:spcAft>
                      </a:pPr>
                      <a:r>
                        <a:rPr lang="en-US" sz="1050" b="0">
                          <a:solidFill>
                            <a:schemeClr val="tx1"/>
                          </a:solidFill>
                          <a:effectLst/>
                        </a:rPr>
                        <a:t>[9]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T. Ngai, S. Behrens and H. </a:t>
                      </a:r>
                      <a:r>
                        <a:rPr lang="en-US" sz="1050" b="0" dirty="0" err="1">
                          <a:solidFill>
                            <a:schemeClr val="tx1"/>
                          </a:solidFill>
                          <a:effectLst/>
                        </a:rPr>
                        <a:t>Auweter</a:t>
                      </a:r>
                      <a:r>
                        <a:rPr lang="en-US" sz="1050" b="0" dirty="0">
                          <a:solidFill>
                            <a:schemeClr val="tx1"/>
                          </a:solidFill>
                          <a:effectLst/>
                        </a:rPr>
                        <a:t>, "Novel emulsions stabilized by pH and temperature sensitive microgels," Chemical Communications, vol. 331, no. 3, 2005.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177871">
                <a:tc>
                  <a:txBody>
                    <a:bodyPr/>
                    <a:lstStyle/>
                    <a:p>
                      <a:pPr marL="0" marR="0">
                        <a:lnSpc>
                          <a:spcPct val="107000"/>
                        </a:lnSpc>
                        <a:spcBef>
                          <a:spcPts val="0"/>
                        </a:spcBef>
                        <a:spcAft>
                          <a:spcPts val="800"/>
                        </a:spcAft>
                      </a:pPr>
                      <a:r>
                        <a:rPr lang="en-US" sz="1050" b="0">
                          <a:solidFill>
                            <a:schemeClr val="tx1"/>
                          </a:solidFill>
                          <a:effectLst/>
                        </a:rPr>
                        <a:t>[10]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S. Bereswill, T. Vey and M. Kist, "Susceptibility in vitro of Helicobacter pylori to cetylpyridinium chloride," FEMS Immunology &amp; Medical Microbiology, pp. 189-192, 1999.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177871">
                <a:tc>
                  <a:txBody>
                    <a:bodyPr/>
                    <a:lstStyle/>
                    <a:p>
                      <a:pPr marL="0" marR="0">
                        <a:lnSpc>
                          <a:spcPct val="107000"/>
                        </a:lnSpc>
                        <a:spcBef>
                          <a:spcPts val="0"/>
                        </a:spcBef>
                        <a:spcAft>
                          <a:spcPts val="800"/>
                        </a:spcAft>
                      </a:pPr>
                      <a:r>
                        <a:rPr lang="en-US" sz="1050" b="0">
                          <a:solidFill>
                            <a:schemeClr val="tx1"/>
                          </a:solidFill>
                          <a:effectLst/>
                        </a:rPr>
                        <a:t>[11]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M. </a:t>
                      </a:r>
                      <a:r>
                        <a:rPr lang="en-US" sz="1050" b="0" dirty="0" err="1">
                          <a:solidFill>
                            <a:schemeClr val="tx1"/>
                          </a:solidFill>
                          <a:effectLst/>
                        </a:rPr>
                        <a:t>Chiarini</a:t>
                      </a:r>
                      <a:r>
                        <a:rPr lang="en-US" sz="1050" b="0" dirty="0">
                          <a:solidFill>
                            <a:schemeClr val="tx1"/>
                          </a:solidFill>
                          <a:effectLst/>
                        </a:rPr>
                        <a:t> and C. </a:t>
                      </a:r>
                      <a:r>
                        <a:rPr lang="en-US" sz="1050" b="0" dirty="0" err="1">
                          <a:solidFill>
                            <a:schemeClr val="tx1"/>
                          </a:solidFill>
                          <a:effectLst/>
                        </a:rPr>
                        <a:t>Bunton</a:t>
                      </a:r>
                      <a:r>
                        <a:rPr lang="en-US" sz="1050" b="0" dirty="0">
                          <a:solidFill>
                            <a:schemeClr val="tx1"/>
                          </a:solidFill>
                          <a:effectLst/>
                        </a:rPr>
                        <a:t>, "Oxidation of </a:t>
                      </a:r>
                      <a:r>
                        <a:rPr lang="en-US" sz="1050" b="0" dirty="0" err="1">
                          <a:solidFill>
                            <a:schemeClr val="tx1"/>
                          </a:solidFill>
                          <a:effectLst/>
                        </a:rPr>
                        <a:t>Thioanisole</a:t>
                      </a:r>
                      <a:r>
                        <a:rPr lang="en-US" sz="1050" b="0" dirty="0">
                          <a:solidFill>
                            <a:schemeClr val="tx1"/>
                          </a:solidFill>
                          <a:effectLst/>
                        </a:rPr>
                        <a:t> by </a:t>
                      </a:r>
                      <a:r>
                        <a:rPr lang="en-US" sz="1050" b="0" dirty="0" err="1">
                          <a:solidFill>
                            <a:schemeClr val="tx1"/>
                          </a:solidFill>
                          <a:effectLst/>
                        </a:rPr>
                        <a:t>Peroxomolybdate</a:t>
                      </a:r>
                      <a:r>
                        <a:rPr lang="en-US" sz="1050" b="0" dirty="0">
                          <a:solidFill>
                            <a:schemeClr val="tx1"/>
                          </a:solidFill>
                          <a:effectLst/>
                        </a:rPr>
                        <a:t> in Alcohol-Modified Micelles of </a:t>
                      </a:r>
                      <a:r>
                        <a:rPr lang="en-US" sz="1050" b="0" dirty="0" err="1">
                          <a:solidFill>
                            <a:schemeClr val="tx1"/>
                          </a:solidFill>
                          <a:effectLst/>
                        </a:rPr>
                        <a:t>Cetylpyridinium</a:t>
                      </a:r>
                      <a:r>
                        <a:rPr lang="en-US" sz="1050" b="0" dirty="0">
                          <a:solidFill>
                            <a:schemeClr val="tx1"/>
                          </a:solidFill>
                          <a:effectLst/>
                        </a:rPr>
                        <a:t> Chloride," Langmuir, vol. 18, no. 23, p. 8806–8812, 2002.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344394">
                <a:tc>
                  <a:txBody>
                    <a:bodyPr/>
                    <a:lstStyle/>
                    <a:p>
                      <a:pPr marL="0" marR="0">
                        <a:lnSpc>
                          <a:spcPct val="107000"/>
                        </a:lnSpc>
                        <a:spcBef>
                          <a:spcPts val="0"/>
                        </a:spcBef>
                        <a:spcAft>
                          <a:spcPts val="800"/>
                        </a:spcAft>
                      </a:pPr>
                      <a:r>
                        <a:rPr lang="en-US" sz="1050" b="0">
                          <a:solidFill>
                            <a:schemeClr val="tx1"/>
                          </a:solidFill>
                          <a:effectLst/>
                        </a:rPr>
                        <a:t>[12]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D. </a:t>
                      </a:r>
                      <a:r>
                        <a:rPr lang="en-US" sz="1050" b="0" dirty="0" err="1">
                          <a:solidFill>
                            <a:schemeClr val="tx1"/>
                          </a:solidFill>
                          <a:effectLst/>
                        </a:rPr>
                        <a:t>Steffy</a:t>
                      </a:r>
                      <a:r>
                        <a:rPr lang="en-US" sz="1050" b="0" dirty="0">
                          <a:solidFill>
                            <a:schemeClr val="tx1"/>
                          </a:solidFill>
                          <a:effectLst/>
                        </a:rPr>
                        <a:t>, A. Nichols and G. </a:t>
                      </a:r>
                      <a:r>
                        <a:rPr lang="en-US" sz="1050" b="0" dirty="0" err="1">
                          <a:solidFill>
                            <a:schemeClr val="tx1"/>
                          </a:solidFill>
                          <a:effectLst/>
                        </a:rPr>
                        <a:t>Kiplagat</a:t>
                      </a:r>
                      <a:r>
                        <a:rPr lang="en-US" sz="1050" b="0" dirty="0">
                          <a:solidFill>
                            <a:schemeClr val="tx1"/>
                          </a:solidFill>
                          <a:effectLst/>
                        </a:rPr>
                        <a:t>, "Investigating the effectiveness of the surfactant </a:t>
                      </a:r>
                      <a:r>
                        <a:rPr lang="en-US" sz="1050" b="0" dirty="0" err="1">
                          <a:solidFill>
                            <a:schemeClr val="tx1"/>
                          </a:solidFill>
                          <a:effectLst/>
                        </a:rPr>
                        <a:t>dioctyl</a:t>
                      </a:r>
                      <a:r>
                        <a:rPr lang="en-US" sz="1050" b="0" dirty="0">
                          <a:solidFill>
                            <a:schemeClr val="tx1"/>
                          </a:solidFill>
                          <a:effectLst/>
                        </a:rPr>
                        <a:t> sodium sulfosuccinate to disperse oil in a changing marine environment," Ocean Science Journal, vol. 46, no. 4, pp. 299-305, 2012.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r h="344394">
                <a:tc>
                  <a:txBody>
                    <a:bodyPr/>
                    <a:lstStyle/>
                    <a:p>
                      <a:pPr marL="0" marR="0">
                        <a:lnSpc>
                          <a:spcPct val="107000"/>
                        </a:lnSpc>
                        <a:spcBef>
                          <a:spcPts val="0"/>
                        </a:spcBef>
                        <a:spcAft>
                          <a:spcPts val="800"/>
                        </a:spcAft>
                      </a:pPr>
                      <a:r>
                        <a:rPr lang="en-US" sz="1050" b="0">
                          <a:solidFill>
                            <a:schemeClr val="tx1"/>
                          </a:solidFill>
                          <a:effectLst/>
                        </a:rPr>
                        <a:t>[13]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a:solidFill>
                            <a:schemeClr val="tx1"/>
                          </a:solidFill>
                          <a:effectLst/>
                        </a:rPr>
                        <a:t> </a:t>
                      </a:r>
                      <a:endParaRPr lang="en-US" sz="1050" b="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c>
                  <a:txBody>
                    <a:bodyPr/>
                    <a:lstStyle/>
                    <a:p>
                      <a:pPr marL="0" marR="0">
                        <a:lnSpc>
                          <a:spcPct val="107000"/>
                        </a:lnSpc>
                        <a:spcBef>
                          <a:spcPts val="0"/>
                        </a:spcBef>
                        <a:spcAft>
                          <a:spcPts val="800"/>
                        </a:spcAft>
                      </a:pPr>
                      <a:r>
                        <a:rPr lang="en-US" sz="1050" b="0" dirty="0">
                          <a:solidFill>
                            <a:schemeClr val="tx1"/>
                          </a:solidFill>
                          <a:effectLst/>
                        </a:rPr>
                        <a:t>A. Chatterjee, S. </a:t>
                      </a:r>
                      <a:r>
                        <a:rPr lang="en-US" sz="1050" b="0" dirty="0" err="1">
                          <a:solidFill>
                            <a:schemeClr val="tx1"/>
                          </a:solidFill>
                          <a:effectLst/>
                        </a:rPr>
                        <a:t>Moulik</a:t>
                      </a:r>
                      <a:r>
                        <a:rPr lang="en-US" sz="1050" b="0" dirty="0">
                          <a:solidFill>
                            <a:schemeClr val="tx1"/>
                          </a:solidFill>
                          <a:effectLst/>
                        </a:rPr>
                        <a:t>, S. </a:t>
                      </a:r>
                      <a:r>
                        <a:rPr lang="en-US" sz="1050" b="0" dirty="0" err="1">
                          <a:solidFill>
                            <a:schemeClr val="tx1"/>
                          </a:solidFill>
                          <a:effectLst/>
                        </a:rPr>
                        <a:t>Sanyal</a:t>
                      </a:r>
                      <a:r>
                        <a:rPr lang="en-US" sz="1050" b="0" dirty="0">
                          <a:solidFill>
                            <a:schemeClr val="tx1"/>
                          </a:solidFill>
                          <a:effectLst/>
                        </a:rPr>
                        <a:t>, B. Mishra and P. </a:t>
                      </a:r>
                      <a:r>
                        <a:rPr lang="en-US" sz="1050" b="0" dirty="0" err="1">
                          <a:solidFill>
                            <a:schemeClr val="tx1"/>
                          </a:solidFill>
                          <a:effectLst/>
                        </a:rPr>
                        <a:t>Puri</a:t>
                      </a:r>
                      <a:r>
                        <a:rPr lang="en-US" sz="1050" b="0" dirty="0">
                          <a:solidFill>
                            <a:schemeClr val="tx1"/>
                          </a:solidFill>
                          <a:effectLst/>
                        </a:rPr>
                        <a:t>, "Thermodynamics of Micelle Formation of Ionic Surfactants:  A Critical Assessment for Sodium Dodecyl Sulfate, </a:t>
                      </a:r>
                      <a:r>
                        <a:rPr lang="en-US" sz="1050" b="0" dirty="0" err="1">
                          <a:solidFill>
                            <a:schemeClr val="tx1"/>
                          </a:solidFill>
                          <a:effectLst/>
                        </a:rPr>
                        <a:t>Cetyl</a:t>
                      </a:r>
                      <a:r>
                        <a:rPr lang="en-US" sz="1050" b="0" dirty="0">
                          <a:solidFill>
                            <a:schemeClr val="tx1"/>
                          </a:solidFill>
                          <a:effectLst/>
                        </a:rPr>
                        <a:t> </a:t>
                      </a:r>
                      <a:r>
                        <a:rPr lang="en-US" sz="1050" b="0" dirty="0" err="1">
                          <a:solidFill>
                            <a:schemeClr val="tx1"/>
                          </a:solidFill>
                          <a:effectLst/>
                        </a:rPr>
                        <a:t>Pyridinium</a:t>
                      </a:r>
                      <a:r>
                        <a:rPr lang="en-US" sz="1050" b="0" dirty="0">
                          <a:solidFill>
                            <a:schemeClr val="tx1"/>
                          </a:solidFill>
                          <a:effectLst/>
                        </a:rPr>
                        <a:t> Chloride and Dioctyl Sulfosuccinate (Na Salt) by </a:t>
                      </a:r>
                      <a:r>
                        <a:rPr lang="en-US" sz="1050" b="0" dirty="0" err="1">
                          <a:solidFill>
                            <a:schemeClr val="tx1"/>
                          </a:solidFill>
                          <a:effectLst/>
                        </a:rPr>
                        <a:t>Microcalorimetric</a:t>
                      </a:r>
                      <a:r>
                        <a:rPr lang="en-US" sz="1050" b="0" dirty="0">
                          <a:solidFill>
                            <a:schemeClr val="tx1"/>
                          </a:solidFill>
                          <a:effectLst/>
                        </a:rPr>
                        <a:t>, </a:t>
                      </a:r>
                      <a:r>
                        <a:rPr lang="en-US" sz="1050" b="0" dirty="0" err="1">
                          <a:solidFill>
                            <a:schemeClr val="tx1"/>
                          </a:solidFill>
                          <a:effectLst/>
                        </a:rPr>
                        <a:t>Conductometric</a:t>
                      </a:r>
                      <a:r>
                        <a:rPr lang="en-US" sz="1050" b="0" dirty="0">
                          <a:solidFill>
                            <a:schemeClr val="tx1"/>
                          </a:solidFill>
                          <a:effectLst/>
                        </a:rPr>
                        <a:t>, and </a:t>
                      </a:r>
                      <a:r>
                        <a:rPr lang="en-US" sz="1050" b="0" dirty="0" err="1">
                          <a:solidFill>
                            <a:schemeClr val="tx1"/>
                          </a:solidFill>
                          <a:effectLst/>
                        </a:rPr>
                        <a:t>Tensiometric</a:t>
                      </a:r>
                      <a:r>
                        <a:rPr lang="en-US" sz="1050" b="0" dirty="0">
                          <a:solidFill>
                            <a:schemeClr val="tx1"/>
                          </a:solidFill>
                          <a:effectLst/>
                        </a:rPr>
                        <a:t> Measurements," Journal of Physical Chemistry B, vol. 105, no. 51, p. 12823–12831, 2001. </a:t>
                      </a:r>
                      <a:endParaRPr lang="en-US" sz="1050" b="0" dirty="0">
                        <a:solidFill>
                          <a:schemeClr val="tx1"/>
                        </a:solidFill>
                        <a:effectLst/>
                        <a:latin typeface="Constantia" panose="02030602050306030303" pitchFamily="18" charset="0"/>
                        <a:ea typeface="Constantia" panose="02030602050306030303" pitchFamily="18" charset="0"/>
                        <a:cs typeface="Times New Roman" panose="02020603050405020304" pitchFamily="18" charset="0"/>
                      </a:endParaRPr>
                    </a:p>
                  </a:txBody>
                  <a:tcPr marL="7144" marR="7144" marT="7144" marB="7144">
                    <a:solidFill>
                      <a:schemeClr val="bg1"/>
                    </a:solidFill>
                  </a:tcPr>
                </a:tc>
              </a:tr>
            </a:tbl>
          </a:graphicData>
        </a:graphic>
      </p:graphicFrame>
      <p:sp>
        <p:nvSpPr>
          <p:cNvPr id="3" name="Date Placeholder 2"/>
          <p:cNvSpPr>
            <a:spLocks noGrp="1"/>
          </p:cNvSpPr>
          <p:nvPr>
            <p:ph type="dt" sz="half" idx="10"/>
          </p:nvPr>
        </p:nvSpPr>
        <p:spPr/>
        <p:txBody>
          <a:bodyPr/>
          <a:lstStyle/>
          <a:p>
            <a:fld id="{F2B835C9-13B1-4C14-88BD-91A5B17F9C3E}" type="datetime1">
              <a:rPr lang="en-US" smtClean="0"/>
              <a:t>4/5/2016</a:t>
            </a:fld>
            <a:endParaRPr lang="en-US"/>
          </a:p>
        </p:txBody>
      </p:sp>
      <p:sp>
        <p:nvSpPr>
          <p:cNvPr id="4" name="Footer Placeholder 3"/>
          <p:cNvSpPr>
            <a:spLocks noGrp="1"/>
          </p:cNvSpPr>
          <p:nvPr>
            <p:ph type="ftr" sz="quarter" idx="11"/>
          </p:nvPr>
        </p:nvSpPr>
        <p:spPr/>
        <p:txBody>
          <a:bodyPr/>
          <a:lstStyle/>
          <a:p>
            <a:r>
              <a:rPr lang="en-US" smtClean="0"/>
              <a:t>Arizona State University</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18</a:t>
            </a:fld>
            <a:endParaRPr lang="en-US"/>
          </a:p>
        </p:txBody>
      </p:sp>
    </p:spTree>
    <p:extLst>
      <p:ext uri="{BB962C8B-B14F-4D97-AF65-F5344CB8AC3E}">
        <p14:creationId xmlns:p14="http://schemas.microsoft.com/office/powerpoint/2010/main" val="322330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348" y="288869"/>
            <a:ext cx="7886700" cy="582216"/>
          </a:xfrm>
        </p:spPr>
        <p:txBody>
          <a:bodyPr/>
          <a:lstStyle/>
          <a:p>
            <a:r>
              <a:rPr lang="en-US" dirty="0" smtClean="0"/>
              <a:t>Materials: ZI-MG synthesis</a:t>
            </a:r>
            <a:endParaRPr lang="en-US" dirty="0"/>
          </a:p>
        </p:txBody>
      </p:sp>
      <p:sp>
        <p:nvSpPr>
          <p:cNvPr id="3" name="Content Placeholder 2"/>
          <p:cNvSpPr>
            <a:spLocks noGrp="1"/>
          </p:cNvSpPr>
          <p:nvPr>
            <p:ph idx="1"/>
          </p:nvPr>
        </p:nvSpPr>
        <p:spPr>
          <a:xfrm>
            <a:off x="578642" y="1189152"/>
            <a:ext cx="4974029" cy="4095968"/>
          </a:xfrm>
        </p:spPr>
        <p:txBody>
          <a:bodyPr>
            <a:noAutofit/>
          </a:bodyPr>
          <a:lstStyle/>
          <a:p>
            <a:r>
              <a:rPr lang="en-US" sz="2400" dirty="0" smtClean="0"/>
              <a:t>Co-monomers</a:t>
            </a:r>
          </a:p>
          <a:p>
            <a:pPr lvl="1"/>
            <a:r>
              <a:rPr lang="en-US" sz="1600" dirty="0"/>
              <a:t>N-</a:t>
            </a:r>
            <a:r>
              <a:rPr lang="en-US" sz="1600" dirty="0" err="1"/>
              <a:t>isopropylacrylamide</a:t>
            </a:r>
            <a:r>
              <a:rPr lang="en-US" sz="1600" dirty="0"/>
              <a:t> (</a:t>
            </a:r>
            <a:r>
              <a:rPr lang="en-US" sz="1600" dirty="0" err="1"/>
              <a:t>NIPAm</a:t>
            </a:r>
            <a:r>
              <a:rPr lang="en-US" sz="1600" dirty="0"/>
              <a:t>, </a:t>
            </a:r>
            <a:r>
              <a:rPr lang="en-US" sz="1600" dirty="0" err="1"/>
              <a:t>Acros</a:t>
            </a:r>
            <a:r>
              <a:rPr lang="en-US" sz="1600" dirty="0"/>
              <a:t>)</a:t>
            </a:r>
          </a:p>
          <a:p>
            <a:pPr lvl="1"/>
            <a:r>
              <a:rPr lang="en-US" sz="1600" dirty="0"/>
              <a:t>N-[3-(</a:t>
            </a:r>
            <a:r>
              <a:rPr lang="en-US" sz="1600" dirty="0" err="1"/>
              <a:t>dimethylamino</a:t>
            </a:r>
            <a:r>
              <a:rPr lang="en-US" sz="1600" dirty="0"/>
              <a:t>)propyl] </a:t>
            </a:r>
            <a:r>
              <a:rPr lang="en-US" sz="1600" dirty="0" err="1"/>
              <a:t>methacrylamide</a:t>
            </a:r>
            <a:r>
              <a:rPr lang="en-US" sz="1600" dirty="0"/>
              <a:t> (DMAPMA, Sigma-Aldrich)</a:t>
            </a:r>
          </a:p>
          <a:p>
            <a:pPr lvl="1"/>
            <a:r>
              <a:rPr lang="en-US" sz="1600" dirty="0"/>
              <a:t>Acrylic Acid (AAc, Sigma-Aldrich)</a:t>
            </a:r>
          </a:p>
          <a:p>
            <a:r>
              <a:rPr lang="en-US" sz="2400" dirty="0" smtClean="0"/>
              <a:t>Cross-linker</a:t>
            </a:r>
          </a:p>
          <a:p>
            <a:pPr lvl="1"/>
            <a:r>
              <a:rPr lang="en-US" sz="1600" i="1" dirty="0"/>
              <a:t>N,N’</a:t>
            </a:r>
            <a:r>
              <a:rPr lang="en-US" sz="1600" dirty="0"/>
              <a:t>-methylene-</a:t>
            </a:r>
            <a:r>
              <a:rPr lang="en-US" sz="1600" dirty="0" err="1"/>
              <a:t>bis</a:t>
            </a:r>
            <a:r>
              <a:rPr lang="en-US" sz="1600" dirty="0"/>
              <a:t>-acrylamide (</a:t>
            </a:r>
            <a:r>
              <a:rPr lang="en-US" sz="1600" dirty="0" err="1"/>
              <a:t>MBAm</a:t>
            </a:r>
            <a:r>
              <a:rPr lang="en-US" sz="1600" dirty="0"/>
              <a:t>, MP)</a:t>
            </a:r>
          </a:p>
          <a:p>
            <a:r>
              <a:rPr lang="en-US" sz="2400" dirty="0" smtClean="0"/>
              <a:t>Initiator</a:t>
            </a:r>
          </a:p>
          <a:p>
            <a:pPr lvl="1"/>
            <a:r>
              <a:rPr lang="en-US" sz="1600" dirty="0"/>
              <a:t>Potassium Persulfate (KPS, </a:t>
            </a:r>
            <a:r>
              <a:rPr lang="en-US" sz="1600" dirty="0" err="1"/>
              <a:t>Acros</a:t>
            </a:r>
            <a:r>
              <a:rPr lang="en-US" sz="1600" dirty="0"/>
              <a:t>)</a:t>
            </a:r>
          </a:p>
          <a:p>
            <a:r>
              <a:rPr lang="en-US" sz="2400" dirty="0" smtClean="0"/>
              <a:t>Stabilizing Agent</a:t>
            </a:r>
          </a:p>
          <a:p>
            <a:pPr lvl="1"/>
            <a:r>
              <a:rPr lang="en-US" sz="1600" dirty="0"/>
              <a:t>Sodium Dodecyl Sulfate (SDS, Sigma-Aldrich)</a:t>
            </a:r>
          </a:p>
        </p:txBody>
      </p:sp>
      <p:grpSp>
        <p:nvGrpSpPr>
          <p:cNvPr id="4" name="Group 3"/>
          <p:cNvGrpSpPr/>
          <p:nvPr/>
        </p:nvGrpSpPr>
        <p:grpSpPr>
          <a:xfrm>
            <a:off x="5257800" y="1752600"/>
            <a:ext cx="3657600" cy="4231848"/>
            <a:chOff x="4511423" y="1453739"/>
            <a:chExt cx="4003927" cy="4530709"/>
          </a:xfrm>
        </p:grpSpPr>
        <p:pic>
          <p:nvPicPr>
            <p:cNvPr id="10" name="Picture 9"/>
            <p:cNvPicPr>
              <a:picLocks noChangeAspect="1"/>
            </p:cNvPicPr>
            <p:nvPr/>
          </p:nvPicPr>
          <p:blipFill>
            <a:blip r:embed="rId2"/>
            <a:stretch>
              <a:fillRect/>
            </a:stretch>
          </p:blipFill>
          <p:spPr>
            <a:xfrm>
              <a:off x="6414523" y="4546745"/>
              <a:ext cx="1953754" cy="1222401"/>
            </a:xfrm>
            <a:prstGeom prst="rect">
              <a:avLst/>
            </a:prstGeom>
          </p:spPr>
        </p:pic>
        <p:pic>
          <p:nvPicPr>
            <p:cNvPr id="11" name="Picture 10"/>
            <p:cNvPicPr>
              <a:picLocks noChangeAspect="1"/>
            </p:cNvPicPr>
            <p:nvPr/>
          </p:nvPicPr>
          <p:blipFill>
            <a:blip r:embed="rId3"/>
            <a:stretch>
              <a:fillRect/>
            </a:stretch>
          </p:blipFill>
          <p:spPr>
            <a:xfrm>
              <a:off x="4899561" y="4603144"/>
              <a:ext cx="1490354" cy="1381304"/>
            </a:xfrm>
            <a:prstGeom prst="rect">
              <a:avLst/>
            </a:prstGeom>
          </p:spPr>
        </p:pic>
        <p:pic>
          <p:nvPicPr>
            <p:cNvPr id="12" name="Picture 11"/>
            <p:cNvPicPr>
              <a:picLocks noChangeAspect="1"/>
            </p:cNvPicPr>
            <p:nvPr/>
          </p:nvPicPr>
          <p:blipFill>
            <a:blip r:embed="rId4"/>
            <a:stretch>
              <a:fillRect/>
            </a:stretch>
          </p:blipFill>
          <p:spPr>
            <a:xfrm>
              <a:off x="4511423" y="3395864"/>
              <a:ext cx="2196032" cy="1102984"/>
            </a:xfrm>
            <a:prstGeom prst="rect">
              <a:avLst/>
            </a:prstGeom>
          </p:spPr>
        </p:pic>
        <p:pic>
          <p:nvPicPr>
            <p:cNvPr id="13" name="Picture 12"/>
            <p:cNvPicPr>
              <a:picLocks noChangeAspect="1"/>
            </p:cNvPicPr>
            <p:nvPr/>
          </p:nvPicPr>
          <p:blipFill>
            <a:blip r:embed="rId5"/>
            <a:stretch>
              <a:fillRect/>
            </a:stretch>
          </p:blipFill>
          <p:spPr>
            <a:xfrm>
              <a:off x="6829713" y="3280696"/>
              <a:ext cx="1685637" cy="1118111"/>
            </a:xfrm>
            <a:prstGeom prst="rect">
              <a:avLst/>
            </a:prstGeom>
          </p:spPr>
        </p:pic>
        <p:pic>
          <p:nvPicPr>
            <p:cNvPr id="1026" name="Picture 2" descr="http://openwetware.org/images/f/f5/Nipam.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9345" y="1453739"/>
              <a:ext cx="1579418"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92404" y="1890027"/>
              <a:ext cx="852285" cy="369332"/>
            </a:xfrm>
            <a:prstGeom prst="rect">
              <a:avLst/>
            </a:prstGeom>
            <a:noFill/>
          </p:spPr>
          <p:txBody>
            <a:bodyPr wrap="none" rtlCol="0">
              <a:spAutoFit/>
            </a:bodyPr>
            <a:lstStyle/>
            <a:p>
              <a:r>
                <a:rPr lang="en-US" dirty="0" err="1" smtClean="0"/>
                <a:t>NIPAm</a:t>
              </a:r>
              <a:endParaRPr lang="en-US" dirty="0"/>
            </a:p>
          </p:txBody>
        </p:sp>
      </p:grpSp>
      <p:sp>
        <p:nvSpPr>
          <p:cNvPr id="6" name="Date Placeholder 5"/>
          <p:cNvSpPr>
            <a:spLocks noGrp="1"/>
          </p:cNvSpPr>
          <p:nvPr>
            <p:ph type="dt" sz="half" idx="10"/>
          </p:nvPr>
        </p:nvSpPr>
        <p:spPr/>
        <p:txBody>
          <a:bodyPr/>
          <a:lstStyle/>
          <a:p>
            <a:fld id="{B9A7DEBF-C22C-4B02-9D7C-BB5F07CE3AAC}" type="datetime1">
              <a:rPr lang="en-US" smtClean="0"/>
              <a:t>4/5/2016</a:t>
            </a:fld>
            <a:endParaRPr lang="en-US"/>
          </a:p>
        </p:txBody>
      </p:sp>
      <p:sp>
        <p:nvSpPr>
          <p:cNvPr id="7" name="Footer Placeholder 6"/>
          <p:cNvSpPr>
            <a:spLocks noGrp="1"/>
          </p:cNvSpPr>
          <p:nvPr>
            <p:ph type="ftr" sz="quarter" idx="11"/>
          </p:nvPr>
        </p:nvSpPr>
        <p:spPr/>
        <p:txBody>
          <a:bodyPr/>
          <a:lstStyle/>
          <a:p>
            <a:r>
              <a:rPr lang="en-US" smtClean="0"/>
              <a:t>Arizona State University</a:t>
            </a:r>
            <a:endParaRPr lang="en-US" dirty="0"/>
          </a:p>
        </p:txBody>
      </p:sp>
      <p:sp>
        <p:nvSpPr>
          <p:cNvPr id="8" name="Slide Number Placeholder 7"/>
          <p:cNvSpPr>
            <a:spLocks noGrp="1"/>
          </p:cNvSpPr>
          <p:nvPr>
            <p:ph type="sldNum" sz="quarter" idx="12"/>
          </p:nvPr>
        </p:nvSpPr>
        <p:spPr/>
        <p:txBody>
          <a:bodyPr/>
          <a:lstStyle/>
          <a:p>
            <a:fld id="{7DC1BBB0-96F0-4077-A278-0F3FB5C104D3}" type="slidenum">
              <a:rPr lang="en-US" smtClean="0"/>
              <a:t>19</a:t>
            </a:fld>
            <a:endParaRPr lang="en-US"/>
          </a:p>
        </p:txBody>
      </p:sp>
    </p:spTree>
    <p:extLst>
      <p:ext uri="{BB962C8B-B14F-4D97-AF65-F5344CB8AC3E}">
        <p14:creationId xmlns:p14="http://schemas.microsoft.com/office/powerpoint/2010/main" val="44441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Motivation and Goals</a:t>
            </a:r>
            <a:endParaRPr lang="en-US" dirty="0"/>
          </a:p>
        </p:txBody>
      </p:sp>
      <p:sp>
        <p:nvSpPr>
          <p:cNvPr id="14" name="Content Placeholder 13"/>
          <p:cNvSpPr>
            <a:spLocks noGrp="1"/>
          </p:cNvSpPr>
          <p:nvPr>
            <p:ph idx="1"/>
          </p:nvPr>
        </p:nvSpPr>
        <p:spPr>
          <a:xfrm>
            <a:off x="914400" y="1066800"/>
            <a:ext cx="7339012" cy="4572000"/>
          </a:xfrm>
        </p:spPr>
        <p:txBody>
          <a:bodyPr/>
          <a:lstStyle/>
          <a:p>
            <a:pPr algn="just"/>
            <a:endParaRPr lang="en-US" dirty="0"/>
          </a:p>
          <a:p>
            <a:pPr marL="0" indent="0" algn="just">
              <a:buNone/>
            </a:pPr>
            <a:r>
              <a:rPr lang="en-US" dirty="0"/>
              <a:t>Oil spills are dangerous to marine life and the environment, and chemicals commonly used to disperse these </a:t>
            </a:r>
            <a:r>
              <a:rPr lang="en-US" dirty="0" smtClean="0"/>
              <a:t>spills </a:t>
            </a:r>
            <a:r>
              <a:rPr lang="en-US" dirty="0"/>
              <a:t>can also be detrimental to aquatic health. This project develops a method of </a:t>
            </a:r>
            <a:r>
              <a:rPr lang="en-US" dirty="0" smtClean="0"/>
              <a:t>transporting these dispersants via </a:t>
            </a:r>
            <a:r>
              <a:rPr lang="en-US" dirty="0"/>
              <a:t>Zwitterionic microgels (ZI-MG)</a:t>
            </a:r>
          </a:p>
          <a:p>
            <a:pPr algn="just"/>
            <a:endParaRPr lang="en-US" dirty="0"/>
          </a:p>
          <a:p>
            <a:pPr marL="0" indent="0" algn="just">
              <a:buNone/>
            </a:pPr>
            <a:r>
              <a:rPr lang="en-US" dirty="0"/>
              <a:t>The goals of this experiment are to investigate the properties of </a:t>
            </a:r>
            <a:r>
              <a:rPr lang="en-US" dirty="0" smtClean="0"/>
              <a:t>ZI-MG dispersions </a:t>
            </a:r>
            <a:r>
              <a:rPr lang="en-US" dirty="0"/>
              <a:t>and their capabilities as novel carrier systems by investigating their </a:t>
            </a:r>
            <a:r>
              <a:rPr lang="en-US" dirty="0" smtClean="0"/>
              <a:t>propensity for </a:t>
            </a:r>
            <a:r>
              <a:rPr lang="en-US" dirty="0"/>
              <a:t>uptake </a:t>
            </a:r>
            <a:r>
              <a:rPr lang="en-US" dirty="0" smtClean="0"/>
              <a:t>and release of </a:t>
            </a:r>
            <a:r>
              <a:rPr lang="en-US" dirty="0"/>
              <a:t>various surfactants. </a:t>
            </a:r>
          </a:p>
        </p:txBody>
      </p:sp>
      <p:sp>
        <p:nvSpPr>
          <p:cNvPr id="3" name="Footer Placeholder 2"/>
          <p:cNvSpPr>
            <a:spLocks noGrp="1"/>
          </p:cNvSpPr>
          <p:nvPr>
            <p:ph type="ftr" sz="quarter" idx="11"/>
          </p:nvPr>
        </p:nvSpPr>
        <p:spPr/>
        <p:txBody>
          <a:bodyPr/>
          <a:lstStyle/>
          <a:p>
            <a:r>
              <a:rPr lang="en-US" smtClean="0"/>
              <a:t>Arizona State University</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t>2</a:t>
            </a:fld>
            <a:endParaRPr lang="en-US"/>
          </a:p>
        </p:txBody>
      </p:sp>
      <p:sp>
        <p:nvSpPr>
          <p:cNvPr id="5" name="Date Placeholder 4"/>
          <p:cNvSpPr>
            <a:spLocks noGrp="1"/>
          </p:cNvSpPr>
          <p:nvPr>
            <p:ph type="dt" sz="half" idx="10"/>
          </p:nvPr>
        </p:nvSpPr>
        <p:spPr/>
        <p:txBody>
          <a:bodyPr/>
          <a:lstStyle/>
          <a:p>
            <a:fld id="{19DB0F4B-AAFD-4027-9EC1-FC3227D33129}" type="datetime1">
              <a:rPr lang="en-US" smtClean="0"/>
              <a:t>4/5/2016</a:t>
            </a:fld>
            <a:endParaRPr lang="en-US"/>
          </a:p>
        </p:txBody>
      </p:sp>
    </p:spTree>
    <p:extLst>
      <p:ext uri="{BB962C8B-B14F-4D97-AF65-F5344CB8AC3E}">
        <p14:creationId xmlns:p14="http://schemas.microsoft.com/office/powerpoint/2010/main" val="172042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755" y="305077"/>
            <a:ext cx="8515350" cy="581891"/>
          </a:xfrm>
        </p:spPr>
        <p:txBody>
          <a:bodyPr/>
          <a:lstStyle/>
          <a:p>
            <a:r>
              <a:rPr lang="en-US" dirty="0" smtClean="0"/>
              <a:t>Methods: Surfactant Uptake and Qualification</a:t>
            </a:r>
            <a:endParaRPr lang="en-US" dirty="0"/>
          </a:p>
        </p:txBody>
      </p:sp>
      <p:sp>
        <p:nvSpPr>
          <p:cNvPr id="3" name="Content Placeholder 2"/>
          <p:cNvSpPr>
            <a:spLocks noGrp="1"/>
          </p:cNvSpPr>
          <p:nvPr>
            <p:ph idx="1"/>
          </p:nvPr>
        </p:nvSpPr>
        <p:spPr>
          <a:xfrm>
            <a:off x="864960" y="1295400"/>
            <a:ext cx="5459639" cy="4267200"/>
          </a:xfrm>
        </p:spPr>
        <p:txBody>
          <a:bodyPr>
            <a:noAutofit/>
          </a:bodyPr>
          <a:lstStyle/>
          <a:p>
            <a:r>
              <a:rPr lang="en-US" dirty="0"/>
              <a:t>Known volume of surfactant solution mixed with 3mL ZI-MG dispersed in either pH 3 or 11 medium</a:t>
            </a:r>
          </a:p>
          <a:p>
            <a:r>
              <a:rPr lang="en-US" dirty="0"/>
              <a:t>Sonicated for 15 minutes</a:t>
            </a:r>
          </a:p>
          <a:p>
            <a:r>
              <a:rPr lang="en-US" dirty="0"/>
              <a:t>Left overnight on mild oscillation desktop </a:t>
            </a:r>
            <a:r>
              <a:rPr lang="en-US" dirty="0" smtClean="0"/>
              <a:t>shaker</a:t>
            </a:r>
          </a:p>
          <a:p>
            <a:r>
              <a:rPr lang="en-US" dirty="0" smtClean="0"/>
              <a:t>For DLS left as above</a:t>
            </a:r>
          </a:p>
          <a:p>
            <a:r>
              <a:rPr lang="en-US" dirty="0" smtClean="0"/>
              <a:t>For H</a:t>
            </a:r>
            <a:r>
              <a:rPr lang="en-US" baseline="30000" dirty="0" smtClean="0"/>
              <a:t>1</a:t>
            </a:r>
            <a:r>
              <a:rPr lang="en-US" dirty="0" smtClean="0"/>
              <a:t> NMR and UV Vis</a:t>
            </a:r>
            <a:endParaRPr lang="en-US" dirty="0"/>
          </a:p>
          <a:p>
            <a:pPr lvl="1"/>
            <a:r>
              <a:rPr lang="en-US" dirty="0" smtClean="0"/>
              <a:t>ZI-MG </a:t>
            </a:r>
            <a:r>
              <a:rPr lang="en-US" dirty="0"/>
              <a:t>were centrifuged and the supernatant was extracted </a:t>
            </a:r>
          </a:p>
          <a:p>
            <a:pPr lvl="1"/>
            <a:r>
              <a:rPr lang="en-US" dirty="0"/>
              <a:t>Particles were re-dispersed in HPLC </a:t>
            </a:r>
            <a:r>
              <a:rPr lang="en-US" dirty="0" smtClean="0"/>
              <a:t>water</a:t>
            </a:r>
            <a:endParaRPr lang="en-US" dirty="0"/>
          </a:p>
          <a:p>
            <a:pPr lvl="1"/>
            <a:r>
              <a:rPr lang="en-US" dirty="0" smtClean="0"/>
              <a:t>Solution depletion method: supernatant measured and amount determined to be un-absorbed amount</a:t>
            </a:r>
          </a:p>
        </p:txBody>
      </p:sp>
      <p:grpSp>
        <p:nvGrpSpPr>
          <p:cNvPr id="9" name="Group 8"/>
          <p:cNvGrpSpPr/>
          <p:nvPr/>
        </p:nvGrpSpPr>
        <p:grpSpPr>
          <a:xfrm>
            <a:off x="6984561" y="1828800"/>
            <a:ext cx="2132066" cy="2652129"/>
            <a:chOff x="6291943" y="1752600"/>
            <a:chExt cx="2132066" cy="2652129"/>
          </a:xfrm>
        </p:grpSpPr>
        <p:grpSp>
          <p:nvGrpSpPr>
            <p:cNvPr id="8" name="Group 7"/>
            <p:cNvGrpSpPr/>
            <p:nvPr/>
          </p:nvGrpSpPr>
          <p:grpSpPr>
            <a:xfrm>
              <a:off x="6291943" y="1752600"/>
              <a:ext cx="1598317" cy="2652129"/>
              <a:chOff x="6291943" y="2189293"/>
              <a:chExt cx="1598317" cy="2652129"/>
            </a:xfrm>
          </p:grpSpPr>
          <p:cxnSp>
            <p:nvCxnSpPr>
              <p:cNvPr id="5" name="Straight Connector 4"/>
              <p:cNvCxnSpPr/>
              <p:nvPr/>
            </p:nvCxnSpPr>
            <p:spPr>
              <a:xfrm>
                <a:off x="6291943" y="4297136"/>
                <a:ext cx="261257" cy="5442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553200" y="4297135"/>
                <a:ext cx="257001" cy="544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91943" y="2189294"/>
                <a:ext cx="0" cy="2107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16830" y="2189293"/>
                <a:ext cx="0" cy="21078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291943" y="3818165"/>
                <a:ext cx="518258" cy="478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91943" y="2566307"/>
                <a:ext cx="5182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6302828" y="3829050"/>
                <a:ext cx="511629" cy="990600"/>
              </a:xfrm>
              <a:custGeom>
                <a:avLst/>
                <a:gdLst>
                  <a:gd name="connsiteX0" fmla="*/ 0 w 682172"/>
                  <a:gd name="connsiteY0" fmla="*/ 624114 h 1320800"/>
                  <a:gd name="connsiteX1" fmla="*/ 653143 w 682172"/>
                  <a:gd name="connsiteY1" fmla="*/ 0 h 1320800"/>
                  <a:gd name="connsiteX2" fmla="*/ 682172 w 682172"/>
                  <a:gd name="connsiteY2" fmla="*/ 609600 h 1320800"/>
                  <a:gd name="connsiteX3" fmla="*/ 333829 w 682172"/>
                  <a:gd name="connsiteY3" fmla="*/ 1320800 h 1320800"/>
                  <a:gd name="connsiteX4" fmla="*/ 0 w 682172"/>
                  <a:gd name="connsiteY4" fmla="*/ 624114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72" h="1320800">
                    <a:moveTo>
                      <a:pt x="0" y="624114"/>
                    </a:moveTo>
                    <a:lnTo>
                      <a:pt x="653143" y="0"/>
                    </a:lnTo>
                    <a:lnTo>
                      <a:pt x="682172" y="609600"/>
                    </a:lnTo>
                    <a:lnTo>
                      <a:pt x="333829" y="1320800"/>
                    </a:lnTo>
                    <a:lnTo>
                      <a:pt x="0" y="624114"/>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extBox 22"/>
              <p:cNvSpPr txBox="1"/>
              <p:nvPr/>
            </p:nvSpPr>
            <p:spPr>
              <a:xfrm>
                <a:off x="6823460" y="4057649"/>
                <a:ext cx="1066800" cy="507831"/>
              </a:xfrm>
              <a:prstGeom prst="rect">
                <a:avLst/>
              </a:prstGeom>
              <a:noFill/>
            </p:spPr>
            <p:txBody>
              <a:bodyPr wrap="square" rtlCol="0">
                <a:spAutoFit/>
              </a:bodyPr>
              <a:lstStyle/>
              <a:p>
                <a:r>
                  <a:rPr lang="en-US" sz="1350" dirty="0"/>
                  <a:t>ZI-MG Pellet</a:t>
                </a:r>
              </a:p>
            </p:txBody>
          </p:sp>
        </p:grpSp>
        <p:sp>
          <p:nvSpPr>
            <p:cNvPr id="24" name="TextBox 23"/>
            <p:cNvSpPr txBox="1"/>
            <p:nvPr/>
          </p:nvSpPr>
          <p:spPr>
            <a:xfrm>
              <a:off x="6810202" y="2817082"/>
              <a:ext cx="1613807" cy="300082"/>
            </a:xfrm>
            <a:prstGeom prst="rect">
              <a:avLst/>
            </a:prstGeom>
            <a:noFill/>
          </p:spPr>
          <p:txBody>
            <a:bodyPr wrap="square" rtlCol="0">
              <a:spAutoFit/>
            </a:bodyPr>
            <a:lstStyle/>
            <a:p>
              <a:r>
                <a:rPr lang="en-US" sz="1350" dirty="0"/>
                <a:t>ZI-MG Supernatant</a:t>
              </a:r>
            </a:p>
          </p:txBody>
        </p:sp>
      </p:grpSp>
      <p:sp>
        <p:nvSpPr>
          <p:cNvPr id="4" name="Date Placeholder 3"/>
          <p:cNvSpPr>
            <a:spLocks noGrp="1"/>
          </p:cNvSpPr>
          <p:nvPr>
            <p:ph type="dt" sz="half" idx="10"/>
          </p:nvPr>
        </p:nvSpPr>
        <p:spPr/>
        <p:txBody>
          <a:bodyPr/>
          <a:lstStyle/>
          <a:p>
            <a:fld id="{45DAE611-FDEB-4DD3-BC6A-E457344A02AE}" type="datetime1">
              <a:rPr lang="en-US" smtClean="0"/>
              <a:t>4/5/2016</a:t>
            </a:fld>
            <a:endParaRPr lang="en-US"/>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20</a:t>
            </a:fld>
            <a:endParaRPr lang="en-US"/>
          </a:p>
        </p:txBody>
      </p:sp>
    </p:spTree>
    <p:extLst>
      <p:ext uri="{BB962C8B-B14F-4D97-AF65-F5344CB8AC3E}">
        <p14:creationId xmlns:p14="http://schemas.microsoft.com/office/powerpoint/2010/main" val="363073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488" y="180968"/>
            <a:ext cx="7910512" cy="655638"/>
          </a:xfrm>
        </p:spPr>
        <p:txBody>
          <a:bodyPr>
            <a:normAutofit fontScale="90000"/>
          </a:bodyPr>
          <a:lstStyle/>
          <a:p>
            <a:r>
              <a:rPr lang="en-US" dirty="0" smtClean="0"/>
              <a:t>Characterization of ZI-MG: Temperature Responsiveness</a:t>
            </a:r>
            <a:endParaRPr lang="en-US" dirty="0"/>
          </a:p>
        </p:txBody>
      </p:sp>
      <p:sp>
        <p:nvSpPr>
          <p:cNvPr id="4" name="Content Placeholder 3"/>
          <p:cNvSpPr>
            <a:spLocks noGrp="1"/>
          </p:cNvSpPr>
          <p:nvPr>
            <p:ph idx="1"/>
          </p:nvPr>
        </p:nvSpPr>
        <p:spPr>
          <a:xfrm>
            <a:off x="533400" y="4876800"/>
            <a:ext cx="8401497" cy="1341436"/>
          </a:xfrm>
        </p:spPr>
        <p:txBody>
          <a:bodyPr numCol="2">
            <a:noAutofit/>
          </a:bodyPr>
          <a:lstStyle/>
          <a:p>
            <a:r>
              <a:rPr lang="en-US" sz="1600" dirty="0" smtClean="0"/>
              <a:t>Average size at pH 11 larger than at pH 3 </a:t>
            </a:r>
          </a:p>
          <a:p>
            <a:pPr lvl="1"/>
            <a:r>
              <a:rPr lang="en-US" sz="1400" dirty="0" smtClean="0"/>
              <a:t>More deprotonation of AAc and DMAPMA</a:t>
            </a:r>
          </a:p>
          <a:p>
            <a:pPr lvl="1"/>
            <a:r>
              <a:rPr lang="en-US" sz="1400" dirty="0" smtClean="0"/>
              <a:t>Causes electrostatic repulsion</a:t>
            </a:r>
          </a:p>
          <a:p>
            <a:pPr lvl="1"/>
            <a:r>
              <a:rPr lang="en-US" sz="1400" dirty="0" smtClean="0"/>
              <a:t>Hydrophilic attractions cause pH 3 particles to be smaller</a:t>
            </a:r>
            <a:endParaRPr lang="en-US" sz="1600" dirty="0" smtClean="0"/>
          </a:p>
          <a:p>
            <a:pPr marL="630238" indent="-346075"/>
            <a:r>
              <a:rPr lang="en-US" sz="1600" dirty="0" smtClean="0"/>
              <a:t>VPTT of pH 3 is at lower temperature</a:t>
            </a:r>
          </a:p>
          <a:p>
            <a:pPr marL="798513" lvl="1" indent="-346075"/>
            <a:r>
              <a:rPr lang="en-US" sz="1400" dirty="0" smtClean="0"/>
              <a:t>Due to the sharper size change at pH 3 compared to pH 11</a:t>
            </a:r>
          </a:p>
          <a:p>
            <a:pPr marL="630238" lvl="1" indent="-346075"/>
            <a:endParaRPr lang="en-US" sz="1400" dirty="0" smtClean="0"/>
          </a:p>
        </p:txBody>
      </p:sp>
      <p:pic>
        <p:nvPicPr>
          <p:cNvPr id="3" name="Picture 2"/>
          <p:cNvPicPr/>
          <p:nvPr/>
        </p:nvPicPr>
        <p:blipFill rotWithShape="1">
          <a:blip r:embed="rId3">
            <a:extLst>
              <a:ext uri="{28A0092B-C50C-407E-A947-70E740481C1C}">
                <a14:useLocalDpi xmlns:a14="http://schemas.microsoft.com/office/drawing/2010/main" val="0"/>
              </a:ext>
            </a:extLst>
          </a:blip>
          <a:srcRect l="2349" t="2053" r="3462" b="1945"/>
          <a:stretch/>
        </p:blipFill>
        <p:spPr bwMode="auto">
          <a:xfrm>
            <a:off x="1292910" y="974722"/>
            <a:ext cx="6559058" cy="3581400"/>
          </a:xfrm>
          <a:prstGeom prst="rect">
            <a:avLst/>
          </a:prstGeom>
          <a:noFill/>
        </p:spPr>
      </p:pic>
      <p:sp>
        <p:nvSpPr>
          <p:cNvPr id="5" name="Date Placeholder 4"/>
          <p:cNvSpPr>
            <a:spLocks noGrp="1"/>
          </p:cNvSpPr>
          <p:nvPr>
            <p:ph type="dt" sz="half" idx="10"/>
          </p:nvPr>
        </p:nvSpPr>
        <p:spPr/>
        <p:txBody>
          <a:bodyPr/>
          <a:lstStyle/>
          <a:p>
            <a:fld id="{BBFB32B5-6BA1-4E47-BE84-AE088CB04B95}" type="datetime1">
              <a:rPr lang="en-US" smtClean="0"/>
              <a:t>4/5/2016</a:t>
            </a:fld>
            <a:endParaRPr lang="en-US"/>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21</a:t>
            </a:fld>
            <a:endParaRPr lang="en-US"/>
          </a:p>
        </p:txBody>
      </p:sp>
    </p:spTree>
    <p:extLst>
      <p:ext uri="{BB962C8B-B14F-4D97-AF65-F5344CB8AC3E}">
        <p14:creationId xmlns:p14="http://schemas.microsoft.com/office/powerpoint/2010/main" val="208123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Surfactant Uptake: Nonionic TX-100</a:t>
            </a:r>
            <a:endParaRPr lang="en-US" dirty="0"/>
          </a:p>
        </p:txBody>
      </p:sp>
      <p:pic>
        <p:nvPicPr>
          <p:cNvPr id="3" name="Picture 2"/>
          <p:cNvPicPr/>
          <p:nvPr/>
        </p:nvPicPr>
        <p:blipFill rotWithShape="1">
          <a:blip r:embed="rId2">
            <a:extLst>
              <a:ext uri="{28A0092B-C50C-407E-A947-70E740481C1C}">
                <a14:useLocalDpi xmlns:a14="http://schemas.microsoft.com/office/drawing/2010/main" val="0"/>
              </a:ext>
            </a:extLst>
          </a:blip>
          <a:srcRect l="1" t="7850" r="820" b="-1"/>
          <a:stretch/>
        </p:blipFill>
        <p:spPr bwMode="auto">
          <a:xfrm>
            <a:off x="2588867" y="1143000"/>
            <a:ext cx="4718743" cy="3429478"/>
          </a:xfrm>
          <a:prstGeom prst="rect">
            <a:avLst/>
          </a:prstGeom>
          <a:noFill/>
          <a:ln>
            <a:noFill/>
          </a:ln>
          <a:extLst>
            <a:ext uri="{53640926-AAD7-44D8-BBD7-CCE9431645EC}">
              <a14:shadowObscured xmlns:a14="http://schemas.microsoft.com/office/drawing/2010/main"/>
            </a:ext>
          </a:extLst>
        </p:spPr>
      </p:pic>
      <p:sp>
        <p:nvSpPr>
          <p:cNvPr id="4" name="Content Placeholder 3"/>
          <p:cNvSpPr>
            <a:spLocks noGrp="1"/>
          </p:cNvSpPr>
          <p:nvPr>
            <p:ph idx="1"/>
          </p:nvPr>
        </p:nvSpPr>
        <p:spPr>
          <a:xfrm>
            <a:off x="2809427" y="4724400"/>
            <a:ext cx="4277622" cy="1379765"/>
          </a:xfrm>
        </p:spPr>
        <p:txBody>
          <a:bodyPr>
            <a:noAutofit/>
          </a:bodyPr>
          <a:lstStyle/>
          <a:p>
            <a:r>
              <a:rPr lang="en-US" sz="1800" dirty="0"/>
              <a:t>D</a:t>
            </a:r>
            <a:r>
              <a:rPr lang="en-US" sz="1800" dirty="0" smtClean="0"/>
              <a:t>iameter </a:t>
            </a:r>
            <a:r>
              <a:rPr lang="en-US" sz="1800" dirty="0"/>
              <a:t>remains relatively unvarying, independent of TX-100 in solution. </a:t>
            </a:r>
            <a:endParaRPr lang="en-US" sz="1800" dirty="0" smtClean="0"/>
          </a:p>
          <a:p>
            <a:pPr lvl="1"/>
            <a:r>
              <a:rPr lang="en-US" sz="1600" dirty="0" smtClean="0"/>
              <a:t>Shows that little to no uptake of TX-100 occurred</a:t>
            </a:r>
          </a:p>
        </p:txBody>
      </p:sp>
      <p:sp>
        <p:nvSpPr>
          <p:cNvPr id="5" name="Date Placeholder 4"/>
          <p:cNvSpPr>
            <a:spLocks noGrp="1"/>
          </p:cNvSpPr>
          <p:nvPr>
            <p:ph type="dt" sz="half" idx="10"/>
          </p:nvPr>
        </p:nvSpPr>
        <p:spPr/>
        <p:txBody>
          <a:bodyPr/>
          <a:lstStyle/>
          <a:p>
            <a:fld id="{9E37B2FF-6A58-4BC2-B4B7-959AA9FD83F9}" type="datetime1">
              <a:rPr lang="en-US" smtClean="0"/>
              <a:t>4/5/2016</a:t>
            </a:fld>
            <a:endParaRPr lang="en-US"/>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22</a:t>
            </a:fld>
            <a:endParaRPr lang="en-US"/>
          </a:p>
        </p:txBody>
      </p:sp>
    </p:spTree>
    <p:extLst>
      <p:ext uri="{BB962C8B-B14F-4D97-AF65-F5344CB8AC3E}">
        <p14:creationId xmlns:p14="http://schemas.microsoft.com/office/powerpoint/2010/main" val="194286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ZI-MG</a:t>
            </a:r>
            <a:endParaRPr lang="en-US" dirty="0"/>
          </a:p>
        </p:txBody>
      </p:sp>
      <p:sp>
        <p:nvSpPr>
          <p:cNvPr id="3" name="Content Placeholder 2"/>
          <p:cNvSpPr>
            <a:spLocks noGrp="1"/>
          </p:cNvSpPr>
          <p:nvPr>
            <p:ph idx="1"/>
          </p:nvPr>
        </p:nvSpPr>
        <p:spPr>
          <a:xfrm>
            <a:off x="1195388" y="1561955"/>
            <a:ext cx="7223429" cy="2758727"/>
          </a:xfrm>
        </p:spPr>
        <p:txBody>
          <a:bodyPr>
            <a:noAutofit/>
          </a:bodyPr>
          <a:lstStyle/>
          <a:p>
            <a:r>
              <a:rPr lang="en-US" dirty="0"/>
              <a:t>Environmentally responsive</a:t>
            </a:r>
          </a:p>
          <a:p>
            <a:pPr lvl="1"/>
            <a:r>
              <a:rPr lang="en-US" sz="2000" dirty="0"/>
              <a:t>pH</a:t>
            </a:r>
          </a:p>
          <a:p>
            <a:pPr lvl="1"/>
            <a:r>
              <a:rPr lang="en-US" sz="2000" dirty="0"/>
              <a:t>Temperature</a:t>
            </a:r>
          </a:p>
          <a:p>
            <a:r>
              <a:rPr lang="en-US" dirty="0"/>
              <a:t>Tunable </a:t>
            </a:r>
            <a:r>
              <a:rPr lang="en-US" dirty="0" smtClean="0"/>
              <a:t>parabolic size </a:t>
            </a:r>
            <a:r>
              <a:rPr lang="en-US" dirty="0"/>
              <a:t>changes</a:t>
            </a:r>
          </a:p>
          <a:p>
            <a:r>
              <a:rPr lang="en-US" dirty="0"/>
              <a:t>Dually positive and negatively charged</a:t>
            </a:r>
          </a:p>
          <a:p>
            <a:r>
              <a:rPr lang="en-US" dirty="0"/>
              <a:t>Able to uptake and release active species into and from surrounding fluid</a:t>
            </a:r>
          </a:p>
        </p:txBody>
      </p:sp>
      <p:grpSp>
        <p:nvGrpSpPr>
          <p:cNvPr id="10" name="Group 151"/>
          <p:cNvGrpSpPr/>
          <p:nvPr/>
        </p:nvGrpSpPr>
        <p:grpSpPr>
          <a:xfrm rot="16200000">
            <a:off x="3969203" y="2616706"/>
            <a:ext cx="1600200" cy="5119005"/>
            <a:chOff x="19601766" y="11963401"/>
            <a:chExt cx="1699411" cy="6512259"/>
          </a:xfrm>
        </p:grpSpPr>
        <p:grpSp>
          <p:nvGrpSpPr>
            <p:cNvPr id="11" name="Group 99"/>
            <p:cNvGrpSpPr/>
            <p:nvPr/>
          </p:nvGrpSpPr>
          <p:grpSpPr>
            <a:xfrm>
              <a:off x="19710178" y="11963401"/>
              <a:ext cx="1524000" cy="4592297"/>
              <a:chOff x="22196144" y="14097001"/>
              <a:chExt cx="2101293" cy="5486399"/>
            </a:xfrm>
          </p:grpSpPr>
          <p:pic>
            <p:nvPicPr>
              <p:cNvPr id="13" name="Picture 12" descr="microgel1.jpg"/>
              <p:cNvPicPr>
                <a:picLocks noChangeAspect="1"/>
              </p:cNvPicPr>
              <p:nvPr/>
            </p:nvPicPr>
            <p:blipFill>
              <a:blip r:embed="rId3" cstate="print"/>
              <a:stretch>
                <a:fillRect/>
              </a:stretch>
            </p:blipFill>
            <p:spPr>
              <a:xfrm>
                <a:off x="22204213" y="14097001"/>
                <a:ext cx="2057399" cy="2107581"/>
              </a:xfrm>
              <a:prstGeom prst="rect">
                <a:avLst/>
              </a:prstGeom>
              <a:ln>
                <a:noFill/>
              </a:ln>
            </p:spPr>
          </p:pic>
          <p:pic>
            <p:nvPicPr>
              <p:cNvPr id="14" name="Picture 13" descr="microgel2.jpg"/>
              <p:cNvPicPr>
                <a:picLocks noChangeAspect="1"/>
              </p:cNvPicPr>
              <p:nvPr/>
            </p:nvPicPr>
            <p:blipFill>
              <a:blip r:embed="rId4" cstate="print"/>
              <a:srcRect l="17235" r="13825"/>
              <a:stretch>
                <a:fillRect/>
              </a:stretch>
            </p:blipFill>
            <p:spPr>
              <a:xfrm>
                <a:off x="22196144" y="16306801"/>
                <a:ext cx="2101293" cy="3122342"/>
              </a:xfrm>
              <a:prstGeom prst="rect">
                <a:avLst/>
              </a:prstGeom>
              <a:ln>
                <a:noFill/>
              </a:ln>
            </p:spPr>
          </p:pic>
          <p:sp>
            <p:nvSpPr>
              <p:cNvPr id="15" name="Right Arrow 14"/>
              <p:cNvSpPr/>
              <p:nvPr/>
            </p:nvSpPr>
            <p:spPr>
              <a:xfrm rot="5400000">
                <a:off x="22851926" y="16230600"/>
                <a:ext cx="762001" cy="457200"/>
              </a:xfrm>
              <a:prstGeom prst="rightArrow">
                <a:avLst/>
              </a:prstGeom>
              <a:solidFill>
                <a:srgbClr val="00B0F0"/>
              </a:soli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dirty="0"/>
              </a:p>
            </p:txBody>
          </p:sp>
          <p:sp>
            <p:nvSpPr>
              <p:cNvPr id="16" name="Right Arrow 15"/>
              <p:cNvSpPr/>
              <p:nvPr/>
            </p:nvSpPr>
            <p:spPr>
              <a:xfrm rot="5400000">
                <a:off x="22813824" y="18973800"/>
                <a:ext cx="762001" cy="457200"/>
              </a:xfrm>
              <a:prstGeom prst="rightArrow">
                <a:avLst/>
              </a:prstGeom>
              <a:solidFill>
                <a:srgbClr val="00B0F0"/>
              </a:solidFill>
              <a:ln>
                <a:noFill/>
              </a:ln>
              <a:scene3d>
                <a:camera prst="orthographicFront"/>
                <a:lightRig rig="threePt" dir="t"/>
              </a:scene3d>
              <a:sp3d>
                <a:bevelT/>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dirty="0"/>
              </a:p>
            </p:txBody>
          </p:sp>
        </p:grpSp>
        <p:pic>
          <p:nvPicPr>
            <p:cNvPr id="12" name="Picture 11" descr="microgel3.jpg"/>
            <p:cNvPicPr>
              <a:picLocks noChangeAspect="1"/>
            </p:cNvPicPr>
            <p:nvPr/>
          </p:nvPicPr>
          <p:blipFill rotWithShape="1">
            <a:blip r:embed="rId5" cstate="print"/>
            <a:srcRect b="7613"/>
            <a:stretch/>
          </p:blipFill>
          <p:spPr>
            <a:xfrm>
              <a:off x="19601766" y="16619480"/>
              <a:ext cx="1699411" cy="1856180"/>
            </a:xfrm>
            <a:prstGeom prst="rect">
              <a:avLst/>
            </a:prstGeom>
            <a:ln>
              <a:noFill/>
            </a:ln>
          </p:spPr>
        </p:pic>
      </p:grpSp>
      <p:sp>
        <p:nvSpPr>
          <p:cNvPr id="4" name="Date Placeholder 3"/>
          <p:cNvSpPr>
            <a:spLocks noGrp="1"/>
          </p:cNvSpPr>
          <p:nvPr>
            <p:ph type="dt" sz="half" idx="10"/>
          </p:nvPr>
        </p:nvSpPr>
        <p:spPr/>
        <p:txBody>
          <a:bodyPr/>
          <a:lstStyle/>
          <a:p>
            <a:fld id="{6E4531F1-2F9A-4931-A982-CD62DF07299C}" type="datetime1">
              <a:rPr lang="en-US" smtClean="0"/>
              <a:t>4/5/2016</a:t>
            </a:fld>
            <a:endParaRPr lang="en-US"/>
          </a:p>
        </p:txBody>
      </p:sp>
      <p:sp>
        <p:nvSpPr>
          <p:cNvPr id="5" name="Footer Placeholder 4"/>
          <p:cNvSpPr>
            <a:spLocks noGrp="1"/>
          </p:cNvSpPr>
          <p:nvPr>
            <p:ph type="ftr" sz="quarter" idx="11"/>
          </p:nvPr>
        </p:nvSpPr>
        <p:spPr/>
        <p:txBody>
          <a:bodyPr/>
          <a:lstStyle/>
          <a:p>
            <a:r>
              <a:rPr lang="en-US" smtClean="0"/>
              <a:t>Arizona State University</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3</a:t>
            </a:fld>
            <a:endParaRPr lang="en-US"/>
          </a:p>
        </p:txBody>
      </p:sp>
    </p:spTree>
    <p:extLst>
      <p:ext uri="{BB962C8B-B14F-4D97-AF65-F5344CB8AC3E}">
        <p14:creationId xmlns:p14="http://schemas.microsoft.com/office/powerpoint/2010/main" val="11929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Surfactants</a:t>
            </a:r>
            <a:endParaRPr lang="en-US" dirty="0"/>
          </a:p>
        </p:txBody>
      </p:sp>
      <p:sp>
        <p:nvSpPr>
          <p:cNvPr id="3" name="Content Placeholder 2"/>
          <p:cNvSpPr>
            <a:spLocks noGrp="1"/>
          </p:cNvSpPr>
          <p:nvPr>
            <p:ph idx="1"/>
          </p:nvPr>
        </p:nvSpPr>
        <p:spPr>
          <a:xfrm>
            <a:off x="818239" y="1291507"/>
            <a:ext cx="4069031" cy="3619717"/>
          </a:xfrm>
        </p:spPr>
        <p:txBody>
          <a:bodyPr>
            <a:noAutofit/>
          </a:bodyPr>
          <a:lstStyle/>
          <a:p>
            <a:r>
              <a:rPr lang="en-US" dirty="0"/>
              <a:t>Surface Active </a:t>
            </a:r>
            <a:r>
              <a:rPr lang="en-US" dirty="0" smtClean="0"/>
              <a:t>Agents</a:t>
            </a:r>
            <a:endParaRPr lang="en-US" dirty="0"/>
          </a:p>
          <a:p>
            <a:r>
              <a:rPr lang="en-US" dirty="0"/>
              <a:t>Hydrophobic tail</a:t>
            </a:r>
          </a:p>
          <a:p>
            <a:r>
              <a:rPr lang="en-US" dirty="0"/>
              <a:t>Hydrophilic head</a:t>
            </a:r>
          </a:p>
          <a:p>
            <a:pPr lvl="1"/>
            <a:r>
              <a:rPr lang="en-US" sz="2000" dirty="0"/>
              <a:t>Cationic</a:t>
            </a:r>
          </a:p>
          <a:p>
            <a:pPr lvl="1"/>
            <a:r>
              <a:rPr lang="en-US" sz="2000" dirty="0"/>
              <a:t>Anionic</a:t>
            </a:r>
          </a:p>
          <a:p>
            <a:pPr lvl="1"/>
            <a:r>
              <a:rPr lang="en-US" sz="2000" dirty="0"/>
              <a:t>Nonionic</a:t>
            </a:r>
          </a:p>
          <a:p>
            <a:r>
              <a:rPr lang="en-US" dirty="0"/>
              <a:t>Lower the surface tension of water</a:t>
            </a:r>
          </a:p>
          <a:p>
            <a:r>
              <a:rPr lang="en-US" dirty="0"/>
              <a:t>Hydrophobic tails arrange around hydrophobic entities within the bulk</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6644" y="1574064"/>
            <a:ext cx="4275859" cy="3054602"/>
          </a:xfrm>
          <a:prstGeom prst="rect">
            <a:avLst/>
          </a:prstGeom>
          <a:noFill/>
        </p:spPr>
      </p:pic>
      <p:sp>
        <p:nvSpPr>
          <p:cNvPr id="5" name="Date Placeholder 4"/>
          <p:cNvSpPr>
            <a:spLocks noGrp="1"/>
          </p:cNvSpPr>
          <p:nvPr>
            <p:ph type="dt" sz="half" idx="10"/>
          </p:nvPr>
        </p:nvSpPr>
        <p:spPr/>
        <p:txBody>
          <a:bodyPr/>
          <a:lstStyle/>
          <a:p>
            <a:fld id="{F255424C-FB8D-4E3D-92D2-CDA21FEC9CED}" type="datetime1">
              <a:rPr lang="en-US" smtClean="0"/>
              <a:t>4/5/2016</a:t>
            </a:fld>
            <a:endParaRPr lang="en-US"/>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4</a:t>
            </a:fld>
            <a:endParaRPr lang="en-US"/>
          </a:p>
        </p:txBody>
      </p:sp>
    </p:spTree>
    <p:extLst>
      <p:ext uri="{BB962C8B-B14F-4D97-AF65-F5344CB8AC3E}">
        <p14:creationId xmlns:p14="http://schemas.microsoft.com/office/powerpoint/2010/main" val="106285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rot="2665139">
            <a:off x="7436799" y="4675871"/>
            <a:ext cx="233125" cy="413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ounded Rectangle 10"/>
          <p:cNvSpPr/>
          <p:nvPr/>
        </p:nvSpPr>
        <p:spPr>
          <a:xfrm rot="18934861" flipH="1">
            <a:off x="6638588" y="4675872"/>
            <a:ext cx="233125" cy="41305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914400" y="312146"/>
            <a:ext cx="8515350" cy="581891"/>
          </a:xfrm>
        </p:spPr>
        <p:txBody>
          <a:bodyPr/>
          <a:lstStyle/>
          <a:p>
            <a:r>
              <a:rPr lang="en-US" dirty="0" smtClean="0"/>
              <a:t>Methods: ZI-MG Synthesis</a:t>
            </a:r>
            <a:endParaRPr lang="en-US" dirty="0"/>
          </a:p>
        </p:txBody>
      </p:sp>
      <p:sp>
        <p:nvSpPr>
          <p:cNvPr id="3" name="Content Placeholder 2"/>
          <p:cNvSpPr>
            <a:spLocks noGrp="1"/>
          </p:cNvSpPr>
          <p:nvPr>
            <p:ph idx="1"/>
          </p:nvPr>
        </p:nvSpPr>
        <p:spPr>
          <a:xfrm>
            <a:off x="560710" y="1395428"/>
            <a:ext cx="5225197" cy="4471971"/>
          </a:xfrm>
        </p:spPr>
        <p:txBody>
          <a:bodyPr>
            <a:noAutofit/>
          </a:bodyPr>
          <a:lstStyle/>
          <a:p>
            <a:r>
              <a:rPr lang="en-US" dirty="0"/>
              <a:t>DMAPMA and AAc </a:t>
            </a:r>
            <a:r>
              <a:rPr lang="en-US" dirty="0" err="1"/>
              <a:t>comonomers</a:t>
            </a:r>
            <a:r>
              <a:rPr lang="en-US" dirty="0"/>
              <a:t> were copolymerized with </a:t>
            </a:r>
            <a:r>
              <a:rPr lang="en-US" dirty="0" err="1"/>
              <a:t>NIPAm</a:t>
            </a:r>
            <a:r>
              <a:rPr lang="en-US" dirty="0"/>
              <a:t> via free radical precipitation polymerization</a:t>
            </a:r>
          </a:p>
          <a:p>
            <a:r>
              <a:rPr lang="en-US" dirty="0"/>
              <a:t>DMAPMA, </a:t>
            </a:r>
            <a:r>
              <a:rPr lang="en-US" dirty="0" err="1"/>
              <a:t>NIPAm</a:t>
            </a:r>
            <a:r>
              <a:rPr lang="en-US" dirty="0"/>
              <a:t>,  AAc, </a:t>
            </a:r>
            <a:r>
              <a:rPr lang="en-US" dirty="0" err="1"/>
              <a:t>MBAm</a:t>
            </a:r>
            <a:r>
              <a:rPr lang="en-US" dirty="0"/>
              <a:t>, SDS, and HPLC put in 3-neck round-bottom flask and degassed with nitrogen for 30 minutes</a:t>
            </a:r>
          </a:p>
          <a:p>
            <a:r>
              <a:rPr lang="en-US" dirty="0"/>
              <a:t>5g of HPLC with KPS initiator dissolved added after 30 </a:t>
            </a:r>
            <a:r>
              <a:rPr lang="en-US" dirty="0" smtClean="0"/>
              <a:t>minutes</a:t>
            </a:r>
          </a:p>
          <a:p>
            <a:r>
              <a:rPr lang="en-US" dirty="0" smtClean="0"/>
              <a:t>Polymerization proceeded for 8 hours under nitrogen at 70</a:t>
            </a:r>
            <a:r>
              <a:rPr lang="en-US" baseline="30000" dirty="0" smtClean="0"/>
              <a:t>o</a:t>
            </a:r>
            <a:r>
              <a:rPr lang="en-US" dirty="0" smtClean="0"/>
              <a:t>C</a:t>
            </a:r>
            <a:endParaRPr lang="en-US" dirty="0"/>
          </a:p>
          <a:p>
            <a:r>
              <a:rPr lang="en-US" dirty="0"/>
              <a:t>Dialyzed against deionized water to remove unreacted monomers</a:t>
            </a:r>
          </a:p>
        </p:txBody>
      </p:sp>
      <p:sp>
        <p:nvSpPr>
          <p:cNvPr id="4" name="Oval 3"/>
          <p:cNvSpPr/>
          <p:nvPr/>
        </p:nvSpPr>
        <p:spPr>
          <a:xfrm>
            <a:off x="6739357" y="4792654"/>
            <a:ext cx="816429" cy="805543"/>
          </a:xfrm>
          <a:prstGeom prst="ellipse">
            <a:avLst/>
          </a:prstGeom>
          <a:solidFill>
            <a:schemeClr val="tx2">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7044156" y="4401518"/>
            <a:ext cx="206829" cy="4354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ounded Rectangle 5"/>
          <p:cNvSpPr/>
          <p:nvPr/>
        </p:nvSpPr>
        <p:spPr>
          <a:xfrm>
            <a:off x="6984284" y="2323302"/>
            <a:ext cx="326572" cy="210094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3" name="Straight Arrow Connector 12"/>
          <p:cNvCxnSpPr/>
          <p:nvPr/>
        </p:nvCxnSpPr>
        <p:spPr>
          <a:xfrm flipH="1">
            <a:off x="6603673" y="2669852"/>
            <a:ext cx="3640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7310856" y="4264610"/>
            <a:ext cx="36407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0" idx="0"/>
          </p:cNvCxnSpPr>
          <p:nvPr/>
        </p:nvCxnSpPr>
        <p:spPr>
          <a:xfrm flipH="1">
            <a:off x="7697911" y="4446970"/>
            <a:ext cx="261088" cy="2879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1" idx="0"/>
          </p:cNvCxnSpPr>
          <p:nvPr/>
        </p:nvCxnSpPr>
        <p:spPr>
          <a:xfrm>
            <a:off x="6362018" y="4451833"/>
            <a:ext cx="248583" cy="28305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7117460" y="2329155"/>
            <a:ext cx="51708" cy="2074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22" name="Straight Arrow Connector 21"/>
          <p:cNvCxnSpPr>
            <a:stCxn id="20" idx="0"/>
          </p:cNvCxnSpPr>
          <p:nvPr/>
        </p:nvCxnSpPr>
        <p:spPr>
          <a:xfrm flipV="1">
            <a:off x="7143314" y="1967593"/>
            <a:ext cx="0" cy="36156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899733" y="4215840"/>
            <a:ext cx="1086478" cy="300082"/>
          </a:xfrm>
          <a:prstGeom prst="rect">
            <a:avLst/>
          </a:prstGeom>
          <a:noFill/>
        </p:spPr>
        <p:txBody>
          <a:bodyPr wrap="square" rtlCol="0">
            <a:spAutoFit/>
          </a:bodyPr>
          <a:lstStyle/>
          <a:p>
            <a:r>
              <a:rPr lang="en-US" sz="1350" dirty="0"/>
              <a:t>Nitrogen in</a:t>
            </a:r>
          </a:p>
        </p:txBody>
      </p:sp>
      <p:sp>
        <p:nvSpPr>
          <p:cNvPr id="24" name="TextBox 23"/>
          <p:cNvSpPr txBox="1"/>
          <p:nvPr/>
        </p:nvSpPr>
        <p:spPr>
          <a:xfrm>
            <a:off x="5763935" y="4207939"/>
            <a:ext cx="692692" cy="300082"/>
          </a:xfrm>
          <a:prstGeom prst="rect">
            <a:avLst/>
          </a:prstGeom>
          <a:noFill/>
        </p:spPr>
        <p:txBody>
          <a:bodyPr wrap="square" rtlCol="0">
            <a:spAutoFit/>
          </a:bodyPr>
          <a:lstStyle/>
          <a:p>
            <a:r>
              <a:rPr lang="en-US" sz="1350" dirty="0"/>
              <a:t>KPS in</a:t>
            </a:r>
          </a:p>
        </p:txBody>
      </p:sp>
      <p:sp>
        <p:nvSpPr>
          <p:cNvPr id="25" name="TextBox 24"/>
          <p:cNvSpPr txBox="1"/>
          <p:nvPr/>
        </p:nvSpPr>
        <p:spPr>
          <a:xfrm>
            <a:off x="7137122" y="1876639"/>
            <a:ext cx="1121577" cy="507831"/>
          </a:xfrm>
          <a:prstGeom prst="rect">
            <a:avLst/>
          </a:prstGeom>
          <a:noFill/>
        </p:spPr>
        <p:txBody>
          <a:bodyPr wrap="square" rtlCol="0">
            <a:spAutoFit/>
          </a:bodyPr>
          <a:lstStyle/>
          <a:p>
            <a:r>
              <a:rPr lang="en-US" sz="1350" dirty="0"/>
              <a:t>Nitrogen Out</a:t>
            </a:r>
          </a:p>
        </p:txBody>
      </p:sp>
      <p:sp>
        <p:nvSpPr>
          <p:cNvPr id="26" name="TextBox 25"/>
          <p:cNvSpPr txBox="1"/>
          <p:nvPr/>
        </p:nvSpPr>
        <p:spPr>
          <a:xfrm>
            <a:off x="7325558" y="3913406"/>
            <a:ext cx="918058" cy="300082"/>
          </a:xfrm>
          <a:prstGeom prst="rect">
            <a:avLst/>
          </a:prstGeom>
          <a:noFill/>
        </p:spPr>
        <p:txBody>
          <a:bodyPr wrap="square" rtlCol="0">
            <a:spAutoFit/>
          </a:bodyPr>
          <a:lstStyle/>
          <a:p>
            <a:r>
              <a:rPr lang="en-US" sz="1350" dirty="0"/>
              <a:t>Water in</a:t>
            </a:r>
          </a:p>
        </p:txBody>
      </p:sp>
      <p:sp>
        <p:nvSpPr>
          <p:cNvPr id="27" name="TextBox 26"/>
          <p:cNvSpPr txBox="1"/>
          <p:nvPr/>
        </p:nvSpPr>
        <p:spPr>
          <a:xfrm>
            <a:off x="6172186" y="2369770"/>
            <a:ext cx="955406" cy="300082"/>
          </a:xfrm>
          <a:prstGeom prst="rect">
            <a:avLst/>
          </a:prstGeom>
          <a:noFill/>
        </p:spPr>
        <p:txBody>
          <a:bodyPr wrap="square" rtlCol="0">
            <a:spAutoFit/>
          </a:bodyPr>
          <a:lstStyle/>
          <a:p>
            <a:r>
              <a:rPr lang="en-US" sz="1350" dirty="0"/>
              <a:t>Water out</a:t>
            </a:r>
          </a:p>
        </p:txBody>
      </p:sp>
      <p:sp>
        <p:nvSpPr>
          <p:cNvPr id="7" name="Date Placeholder 6"/>
          <p:cNvSpPr>
            <a:spLocks noGrp="1"/>
          </p:cNvSpPr>
          <p:nvPr>
            <p:ph type="dt" sz="half" idx="10"/>
          </p:nvPr>
        </p:nvSpPr>
        <p:spPr/>
        <p:txBody>
          <a:bodyPr/>
          <a:lstStyle/>
          <a:p>
            <a:fld id="{864E41F0-12F3-4B75-8932-86803C42C76A}" type="datetime1">
              <a:rPr lang="en-US" smtClean="0"/>
              <a:t>4/5/2016</a:t>
            </a:fld>
            <a:endParaRPr lang="en-US"/>
          </a:p>
        </p:txBody>
      </p:sp>
      <p:sp>
        <p:nvSpPr>
          <p:cNvPr id="8" name="Footer Placeholder 7"/>
          <p:cNvSpPr>
            <a:spLocks noGrp="1"/>
          </p:cNvSpPr>
          <p:nvPr>
            <p:ph type="ftr" sz="quarter" idx="11"/>
          </p:nvPr>
        </p:nvSpPr>
        <p:spPr/>
        <p:txBody>
          <a:bodyPr/>
          <a:lstStyle/>
          <a:p>
            <a:r>
              <a:rPr lang="en-US" smtClean="0"/>
              <a:t>Arizona State University</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t>5</a:t>
            </a:fld>
            <a:endParaRPr lang="en-US"/>
          </a:p>
        </p:txBody>
      </p:sp>
    </p:spTree>
    <p:extLst>
      <p:ext uri="{BB962C8B-B14F-4D97-AF65-F5344CB8AC3E}">
        <p14:creationId xmlns:p14="http://schemas.microsoft.com/office/powerpoint/2010/main" val="381680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339012" cy="655638"/>
          </a:xfrm>
        </p:spPr>
        <p:txBody>
          <a:bodyPr/>
          <a:lstStyle/>
          <a:p>
            <a:r>
              <a:rPr lang="en-US" dirty="0" smtClean="0"/>
              <a:t>Characterization of ZI-MG</a:t>
            </a:r>
            <a:endParaRPr lang="en-US" dirty="0"/>
          </a:p>
        </p:txBody>
      </p:sp>
      <p:sp>
        <p:nvSpPr>
          <p:cNvPr id="3" name="Content Placeholder 2"/>
          <p:cNvSpPr>
            <a:spLocks noGrp="1"/>
          </p:cNvSpPr>
          <p:nvPr>
            <p:ph idx="1"/>
          </p:nvPr>
        </p:nvSpPr>
        <p:spPr/>
        <p:txBody>
          <a:bodyPr/>
          <a:lstStyle/>
          <a:p>
            <a:r>
              <a:rPr lang="en-US" dirty="0" smtClean="0"/>
              <a:t>Dynamic Light Scattering (DLS)</a:t>
            </a:r>
          </a:p>
          <a:p>
            <a:pPr lvl="1"/>
            <a:r>
              <a:rPr lang="en-US" dirty="0" smtClean="0"/>
              <a:t>pH ramp</a:t>
            </a:r>
          </a:p>
          <a:p>
            <a:pPr lvl="1"/>
            <a:r>
              <a:rPr lang="en-US" dirty="0" smtClean="0"/>
              <a:t>Temperature ramp</a:t>
            </a:r>
          </a:p>
          <a:p>
            <a:pPr lvl="1"/>
            <a:r>
              <a:rPr lang="en-US" dirty="0" smtClean="0"/>
              <a:t>PSS-NICOMP 380 ZLS</a:t>
            </a:r>
          </a:p>
          <a:p>
            <a:pPr lvl="1"/>
            <a:r>
              <a:rPr lang="en-US" dirty="0" smtClean="0"/>
              <a:t>Measures intensity of laser coming through particles</a:t>
            </a:r>
          </a:p>
          <a:p>
            <a:pPr lvl="1"/>
            <a:r>
              <a:rPr lang="en-US" dirty="0" smtClean="0"/>
              <a:t>Particle size calculated by Stokes-Einstein in program</a:t>
            </a:r>
          </a:p>
          <a:p>
            <a:pPr lvl="1"/>
            <a:endParaRPr lang="en-US" dirty="0" smtClean="0"/>
          </a:p>
          <a:p>
            <a:r>
              <a:rPr lang="en-US" dirty="0" smtClean="0"/>
              <a:t>Zeta Potential (ZLS)</a:t>
            </a:r>
          </a:p>
          <a:p>
            <a:pPr lvl="1"/>
            <a:r>
              <a:rPr lang="en-US" dirty="0" smtClean="0"/>
              <a:t>pH ramp</a:t>
            </a:r>
          </a:p>
          <a:p>
            <a:pPr lvl="1"/>
            <a:r>
              <a:rPr lang="en-US" dirty="0" smtClean="0"/>
              <a:t>Measures electrophoretic mobility between electrodes</a:t>
            </a:r>
          </a:p>
          <a:p>
            <a:pPr lvl="1"/>
            <a:r>
              <a:rPr lang="en-US" dirty="0" smtClean="0"/>
              <a:t>Electrophoretic Light Scattering</a:t>
            </a:r>
          </a:p>
          <a:p>
            <a:endParaRPr lang="en-US" dirty="0"/>
          </a:p>
        </p:txBody>
      </p:sp>
      <p:sp>
        <p:nvSpPr>
          <p:cNvPr id="4" name="Date Placeholder 3"/>
          <p:cNvSpPr>
            <a:spLocks noGrp="1"/>
          </p:cNvSpPr>
          <p:nvPr>
            <p:ph type="dt" sz="half" idx="10"/>
          </p:nvPr>
        </p:nvSpPr>
        <p:spPr/>
        <p:txBody>
          <a:bodyPr/>
          <a:lstStyle/>
          <a:p>
            <a:fld id="{60FAF9D6-68F7-48B3-9D82-B2F16D07229A}" type="datetime1">
              <a:rPr lang="en-US" smtClean="0"/>
              <a:pPr/>
              <a:t>4/5/2016</a:t>
            </a:fld>
            <a:endParaRPr lang="en-US" dirty="0"/>
          </a:p>
        </p:txBody>
      </p:sp>
      <p:sp>
        <p:nvSpPr>
          <p:cNvPr id="5" name="Footer Placeholder 4"/>
          <p:cNvSpPr>
            <a:spLocks noGrp="1"/>
          </p:cNvSpPr>
          <p:nvPr>
            <p:ph type="ftr" sz="quarter" idx="11"/>
          </p:nvPr>
        </p:nvSpPr>
        <p:spPr/>
        <p:txBody>
          <a:bodyPr/>
          <a:lstStyle/>
          <a:p>
            <a:r>
              <a:rPr lang="en-US" smtClean="0"/>
              <a:t>Arizona State University</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6</a:t>
            </a:fld>
            <a:endParaRPr lang="en-US"/>
          </a:p>
        </p:txBody>
      </p:sp>
    </p:spTree>
    <p:extLst>
      <p:ext uri="{BB962C8B-B14F-4D97-AF65-F5344CB8AC3E}">
        <p14:creationId xmlns:p14="http://schemas.microsoft.com/office/powerpoint/2010/main" val="316494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0459"/>
            <a:ext cx="8001001" cy="579438"/>
          </a:xfrm>
        </p:spPr>
        <p:txBody>
          <a:bodyPr>
            <a:normAutofit/>
          </a:bodyPr>
          <a:lstStyle/>
          <a:p>
            <a:r>
              <a:rPr lang="en-US" dirty="0" smtClean="0"/>
              <a:t>Characterization of ZI-MG: pH Responsiveness</a:t>
            </a:r>
            <a:endParaRPr lang="en-US" dirty="0"/>
          </a:p>
        </p:txBody>
      </p:sp>
      <p:sp>
        <p:nvSpPr>
          <p:cNvPr id="5" name="Content Placeholder 4"/>
          <p:cNvSpPr>
            <a:spLocks noGrp="1"/>
          </p:cNvSpPr>
          <p:nvPr>
            <p:ph idx="1"/>
          </p:nvPr>
        </p:nvSpPr>
        <p:spPr>
          <a:xfrm>
            <a:off x="528251" y="1116382"/>
            <a:ext cx="4339184" cy="2922217"/>
          </a:xfrm>
        </p:spPr>
        <p:txBody>
          <a:bodyPr numCol="1">
            <a:noAutofit/>
          </a:bodyPr>
          <a:lstStyle/>
          <a:p>
            <a:r>
              <a:rPr lang="en-US" sz="1800" dirty="0"/>
              <a:t>Initial size decrease due to electrostatic </a:t>
            </a:r>
            <a:r>
              <a:rPr lang="en-US" sz="1800" dirty="0" smtClean="0"/>
              <a:t>attraction of AAc and DMAPMA</a:t>
            </a:r>
            <a:endParaRPr lang="en-US" sz="1800" dirty="0"/>
          </a:p>
          <a:p>
            <a:r>
              <a:rPr lang="en-US" sz="1800" dirty="0" smtClean="0"/>
              <a:t>Charge </a:t>
            </a:r>
            <a:r>
              <a:rPr lang="en-US" sz="1800" dirty="0"/>
              <a:t>neutralized at IEP </a:t>
            </a:r>
          </a:p>
          <a:p>
            <a:r>
              <a:rPr lang="en-US" sz="1800" dirty="0" smtClean="0"/>
              <a:t>Past </a:t>
            </a:r>
            <a:r>
              <a:rPr lang="en-US" sz="1800" dirty="0"/>
              <a:t>the IEP there is size increase due to electrostatic repulsion between </a:t>
            </a:r>
            <a:r>
              <a:rPr lang="en-US" sz="1800" dirty="0" err="1"/>
              <a:t>AAc</a:t>
            </a:r>
            <a:r>
              <a:rPr lang="en-US" sz="1800" dirty="0"/>
              <a:t> and DMAPMA</a:t>
            </a:r>
          </a:p>
          <a:p>
            <a:endParaRPr lang="en-US" sz="1800"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5118"/>
          <a:stretch/>
        </p:blipFill>
        <p:spPr>
          <a:xfrm>
            <a:off x="529689" y="3197649"/>
            <a:ext cx="4000472" cy="295545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7435" y="821213"/>
            <a:ext cx="3676509" cy="2912588"/>
          </a:xfrm>
          <a:prstGeom prst="rect">
            <a:avLst/>
          </a:prstGeom>
        </p:spPr>
      </p:pic>
      <p:sp>
        <p:nvSpPr>
          <p:cNvPr id="4" name="Rectangle 3"/>
          <p:cNvSpPr/>
          <p:nvPr/>
        </p:nvSpPr>
        <p:spPr>
          <a:xfrm>
            <a:off x="4867435" y="3913890"/>
            <a:ext cx="4038600" cy="1754326"/>
          </a:xfrm>
          <a:prstGeom prst="rect">
            <a:avLst/>
          </a:prstGeom>
        </p:spPr>
        <p:txBody>
          <a:bodyPr wrap="square">
            <a:spAutoFit/>
          </a:bodyPr>
          <a:lstStyle/>
          <a:p>
            <a:pPr marL="285750" indent="-285750">
              <a:buSzPct val="60000"/>
              <a:buFont typeface="Euphemia" panose="020B0503040102020104" pitchFamily="34" charset="0"/>
              <a:buChar char="&gt;"/>
            </a:pPr>
            <a:endParaRPr lang="en-US" dirty="0" smtClean="0"/>
          </a:p>
          <a:p>
            <a:pPr marL="285750" indent="-285750">
              <a:buSzPct val="60000"/>
              <a:buFont typeface="Euphemia" panose="020B0503040102020104" pitchFamily="34" charset="0"/>
              <a:buChar char="&gt;"/>
            </a:pPr>
            <a:r>
              <a:rPr lang="en-US" dirty="0" smtClean="0"/>
              <a:t>IEP </a:t>
            </a:r>
            <a:r>
              <a:rPr lang="en-US" dirty="0"/>
              <a:t>for 0.85 is later than that of 0.29 due to increased DMAPMA and (</a:t>
            </a:r>
            <a:r>
              <a:rPr lang="en-US" dirty="0" smtClean="0"/>
              <a:t>more </a:t>
            </a:r>
            <a:r>
              <a:rPr lang="en-US" dirty="0"/>
              <a:t>added base required to </a:t>
            </a:r>
            <a:r>
              <a:rPr lang="en-US" dirty="0" smtClean="0"/>
              <a:t>neutralize)</a:t>
            </a:r>
            <a:endParaRPr lang="en-US" dirty="0"/>
          </a:p>
          <a:p>
            <a:pPr marL="285750" indent="-285750">
              <a:buSzPct val="90000"/>
              <a:buFont typeface="Euphemia" panose="020B0503040102020104" pitchFamily="34" charset="0"/>
              <a:buChar char="&gt;"/>
            </a:pPr>
            <a:endParaRPr lang="en-US" dirty="0"/>
          </a:p>
        </p:txBody>
      </p:sp>
      <p:sp>
        <p:nvSpPr>
          <p:cNvPr id="6" name="Date Placeholder 5"/>
          <p:cNvSpPr>
            <a:spLocks noGrp="1"/>
          </p:cNvSpPr>
          <p:nvPr>
            <p:ph type="dt" sz="half" idx="10"/>
          </p:nvPr>
        </p:nvSpPr>
        <p:spPr/>
        <p:txBody>
          <a:bodyPr/>
          <a:lstStyle/>
          <a:p>
            <a:fld id="{8DDFE266-CF3B-4E10-8DE3-24CEACC6B41A}" type="datetime1">
              <a:rPr lang="en-US" smtClean="0"/>
              <a:t>4/5/2016</a:t>
            </a:fld>
            <a:endParaRPr lang="en-US"/>
          </a:p>
        </p:txBody>
      </p:sp>
      <p:sp>
        <p:nvSpPr>
          <p:cNvPr id="7" name="Footer Placeholder 6"/>
          <p:cNvSpPr>
            <a:spLocks noGrp="1"/>
          </p:cNvSpPr>
          <p:nvPr>
            <p:ph type="ftr" sz="quarter" idx="11"/>
          </p:nvPr>
        </p:nvSpPr>
        <p:spPr/>
        <p:txBody>
          <a:bodyPr/>
          <a:lstStyle/>
          <a:p>
            <a:r>
              <a:rPr lang="en-US" dirty="0" smtClean="0"/>
              <a:t>Arizona State University</a:t>
            </a:r>
            <a:endParaRPr lang="en-US" dirty="0"/>
          </a:p>
        </p:txBody>
      </p:sp>
      <p:sp>
        <p:nvSpPr>
          <p:cNvPr id="8" name="Slide Number Placeholder 7"/>
          <p:cNvSpPr>
            <a:spLocks noGrp="1"/>
          </p:cNvSpPr>
          <p:nvPr>
            <p:ph type="sldNum" sz="quarter" idx="12"/>
          </p:nvPr>
        </p:nvSpPr>
        <p:spPr/>
        <p:txBody>
          <a:bodyPr/>
          <a:lstStyle/>
          <a:p>
            <a:fld id="{7DC1BBB0-96F0-4077-A278-0F3FB5C104D3}" type="slidenum">
              <a:rPr lang="en-US" smtClean="0"/>
              <a:t>7</a:t>
            </a:fld>
            <a:endParaRPr lang="en-US"/>
          </a:p>
        </p:txBody>
      </p:sp>
    </p:spTree>
    <p:extLst>
      <p:ext uri="{BB962C8B-B14F-4D97-AF65-F5344CB8AC3E}">
        <p14:creationId xmlns:p14="http://schemas.microsoft.com/office/powerpoint/2010/main" val="181706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568" y="457200"/>
            <a:ext cx="7886700" cy="389930"/>
          </a:xfrm>
        </p:spPr>
        <p:txBody>
          <a:bodyPr>
            <a:normAutofit fontScale="90000"/>
          </a:bodyPr>
          <a:lstStyle/>
          <a:p>
            <a:r>
              <a:rPr lang="en-US" dirty="0" smtClean="0"/>
              <a:t>Characterization of ZI-MG: pH Responsiveness</a:t>
            </a:r>
            <a:endParaRPr lang="en-US" dirty="0"/>
          </a:p>
        </p:txBody>
      </p:sp>
      <p:grpSp>
        <p:nvGrpSpPr>
          <p:cNvPr id="3" name="Group 2"/>
          <p:cNvGrpSpPr/>
          <p:nvPr/>
        </p:nvGrpSpPr>
        <p:grpSpPr>
          <a:xfrm>
            <a:off x="762000" y="1066800"/>
            <a:ext cx="7859485" cy="3053443"/>
            <a:chOff x="755254" y="1508034"/>
            <a:chExt cx="8814215" cy="338328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54" y="1511794"/>
              <a:ext cx="4369262" cy="337952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3470" y="1508034"/>
              <a:ext cx="4255999" cy="3383280"/>
            </a:xfrm>
            <a:prstGeom prst="rect">
              <a:avLst/>
            </a:prstGeom>
          </p:spPr>
        </p:pic>
      </p:grpSp>
      <p:sp>
        <p:nvSpPr>
          <p:cNvPr id="10" name="Content Placeholder 4"/>
          <p:cNvSpPr>
            <a:spLocks noGrp="1"/>
          </p:cNvSpPr>
          <p:nvPr>
            <p:ph idx="1"/>
          </p:nvPr>
        </p:nvSpPr>
        <p:spPr>
          <a:xfrm>
            <a:off x="838200" y="4339913"/>
            <a:ext cx="7968110" cy="2016439"/>
          </a:xfrm>
        </p:spPr>
        <p:txBody>
          <a:bodyPr numCol="2">
            <a:noAutofit/>
          </a:bodyPr>
          <a:lstStyle/>
          <a:p>
            <a:r>
              <a:rPr lang="en-US" sz="1800" dirty="0"/>
              <a:t>Decrease in </a:t>
            </a:r>
            <a:r>
              <a:rPr lang="el-GR" sz="1800" dirty="0">
                <a:latin typeface="Calibri" panose="020F0502020204030204" pitchFamily="34" charset="0"/>
              </a:rPr>
              <a:t>ζ</a:t>
            </a:r>
            <a:r>
              <a:rPr lang="en-US" sz="1800" dirty="0">
                <a:latin typeface="Calibri" panose="020F0502020204030204" pitchFamily="34" charset="0"/>
              </a:rPr>
              <a:t>-potential verifies size change prior to IEP</a:t>
            </a:r>
          </a:p>
          <a:p>
            <a:r>
              <a:rPr lang="en-US" sz="1800" dirty="0">
                <a:latin typeface="Calibri" panose="020F0502020204030204" pitchFamily="34" charset="0"/>
              </a:rPr>
              <a:t>Charge neutralized at the </a:t>
            </a:r>
            <a:r>
              <a:rPr lang="en-US" sz="1800" dirty="0" smtClean="0">
                <a:latin typeface="Calibri" panose="020F0502020204030204" pitchFamily="34" charset="0"/>
              </a:rPr>
              <a:t>IEP</a:t>
            </a:r>
          </a:p>
          <a:p>
            <a:r>
              <a:rPr lang="el-GR" sz="1800" dirty="0" smtClean="0">
                <a:latin typeface="Calibri" panose="020F0502020204030204" pitchFamily="34" charset="0"/>
              </a:rPr>
              <a:t>ζ</a:t>
            </a:r>
            <a:r>
              <a:rPr lang="en-US" sz="1800" dirty="0">
                <a:latin typeface="Calibri" panose="020F0502020204030204" pitchFamily="34" charset="0"/>
              </a:rPr>
              <a:t>-potential decreases with pH due to deprotonation of both DMAPMA and AAc </a:t>
            </a:r>
          </a:p>
          <a:p>
            <a:pPr marL="342900" indent="-179785"/>
            <a:r>
              <a:rPr lang="el-GR" sz="1800" dirty="0">
                <a:latin typeface="Calibri" panose="020F0502020204030204" pitchFamily="34" charset="0"/>
              </a:rPr>
              <a:t>ζ</a:t>
            </a:r>
            <a:r>
              <a:rPr lang="en-US" sz="1800" dirty="0">
                <a:latin typeface="Calibri" panose="020F0502020204030204" pitchFamily="34" charset="0"/>
              </a:rPr>
              <a:t>-potential increases with pH following IEP</a:t>
            </a:r>
          </a:p>
          <a:p>
            <a:pPr marL="600075" lvl="1" indent="-228600"/>
            <a:r>
              <a:rPr lang="en-US" dirty="0">
                <a:latin typeface="Calibri" panose="020F0502020204030204" pitchFamily="34" charset="0"/>
              </a:rPr>
              <a:t>Further deprotonation of AAc and DMAPMA results in repulsion</a:t>
            </a:r>
          </a:p>
          <a:p>
            <a:pPr marL="242994" lvl="1" indent="0">
              <a:buNone/>
            </a:pPr>
            <a:endParaRPr lang="en-US" dirty="0"/>
          </a:p>
        </p:txBody>
      </p:sp>
      <p:sp>
        <p:nvSpPr>
          <p:cNvPr id="6" name="Date Placeholder 5"/>
          <p:cNvSpPr>
            <a:spLocks noGrp="1"/>
          </p:cNvSpPr>
          <p:nvPr>
            <p:ph type="dt" sz="half" idx="10"/>
          </p:nvPr>
        </p:nvSpPr>
        <p:spPr/>
        <p:txBody>
          <a:bodyPr/>
          <a:lstStyle/>
          <a:p>
            <a:fld id="{ACC4E66B-A7C0-48DB-9456-217C06A4B4EA}" type="datetime1">
              <a:rPr lang="en-US" smtClean="0"/>
              <a:t>4/5/2016</a:t>
            </a:fld>
            <a:endParaRPr lang="en-US"/>
          </a:p>
        </p:txBody>
      </p:sp>
      <p:sp>
        <p:nvSpPr>
          <p:cNvPr id="7" name="Footer Placeholder 6"/>
          <p:cNvSpPr>
            <a:spLocks noGrp="1"/>
          </p:cNvSpPr>
          <p:nvPr>
            <p:ph type="ftr" sz="quarter" idx="11"/>
          </p:nvPr>
        </p:nvSpPr>
        <p:spPr/>
        <p:txBody>
          <a:bodyPr/>
          <a:lstStyle/>
          <a:p>
            <a:r>
              <a:rPr lang="en-US" smtClean="0"/>
              <a:t>Arizona State University</a:t>
            </a:r>
            <a:endParaRPr lang="en-US" dirty="0"/>
          </a:p>
        </p:txBody>
      </p:sp>
      <p:sp>
        <p:nvSpPr>
          <p:cNvPr id="8" name="Slide Number Placeholder 7"/>
          <p:cNvSpPr>
            <a:spLocks noGrp="1"/>
          </p:cNvSpPr>
          <p:nvPr>
            <p:ph type="sldNum" sz="quarter" idx="12"/>
          </p:nvPr>
        </p:nvSpPr>
        <p:spPr/>
        <p:txBody>
          <a:bodyPr/>
          <a:lstStyle/>
          <a:p>
            <a:fld id="{7DC1BBB0-96F0-4077-A278-0F3FB5C104D3}" type="slidenum">
              <a:rPr lang="en-US" smtClean="0"/>
              <a:t>8</a:t>
            </a:fld>
            <a:endParaRPr lang="en-US"/>
          </a:p>
        </p:txBody>
      </p:sp>
    </p:spTree>
    <p:extLst>
      <p:ext uri="{BB962C8B-B14F-4D97-AF65-F5344CB8AC3E}">
        <p14:creationId xmlns:p14="http://schemas.microsoft.com/office/powerpoint/2010/main" val="416298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615" y="304800"/>
            <a:ext cx="8723970" cy="521337"/>
          </a:xfrm>
        </p:spPr>
        <p:txBody>
          <a:bodyPr>
            <a:normAutofit fontScale="90000"/>
          </a:bodyPr>
          <a:lstStyle/>
          <a:p>
            <a:r>
              <a:rPr lang="en-US" dirty="0" smtClean="0"/>
              <a:t>Characterization of ZI-MG: Temperature Responsiveness</a:t>
            </a:r>
            <a:endParaRPr lang="en-US" dirty="0"/>
          </a:p>
        </p:txBody>
      </p:sp>
      <p:sp>
        <p:nvSpPr>
          <p:cNvPr id="4" name="Content Placeholder 3"/>
          <p:cNvSpPr>
            <a:spLocks noGrp="1"/>
          </p:cNvSpPr>
          <p:nvPr>
            <p:ph idx="1"/>
          </p:nvPr>
        </p:nvSpPr>
        <p:spPr>
          <a:xfrm>
            <a:off x="964350" y="4719693"/>
            <a:ext cx="7672500" cy="1210385"/>
          </a:xfrm>
        </p:spPr>
        <p:txBody>
          <a:bodyPr numCol="2">
            <a:noAutofit/>
          </a:bodyPr>
          <a:lstStyle/>
          <a:p>
            <a:r>
              <a:rPr lang="en-US" sz="1600" dirty="0" smtClean="0"/>
              <a:t>Temperature transition and VPTT due to </a:t>
            </a:r>
            <a:r>
              <a:rPr lang="en-US" sz="1600" dirty="0" err="1" smtClean="0"/>
              <a:t>NIPAm</a:t>
            </a:r>
            <a:endParaRPr lang="en-US" sz="1600" dirty="0" smtClean="0"/>
          </a:p>
          <a:p>
            <a:r>
              <a:rPr lang="en-US" sz="1600" dirty="0"/>
              <a:t>VPTT can be shifted by increasing </a:t>
            </a:r>
            <a:r>
              <a:rPr lang="en-US" sz="1600" dirty="0" err="1"/>
              <a:t>DMAPMA:AAc</a:t>
            </a:r>
            <a:r>
              <a:rPr lang="en-US" sz="1600" dirty="0"/>
              <a:t> ratio</a:t>
            </a:r>
          </a:p>
          <a:p>
            <a:endParaRPr lang="en-US" sz="1600" dirty="0" smtClean="0"/>
          </a:p>
          <a:p>
            <a:r>
              <a:rPr lang="en-US" sz="1600" dirty="0" smtClean="0"/>
              <a:t>0.85 has more gradual decrease</a:t>
            </a:r>
          </a:p>
          <a:p>
            <a:pPr lvl="1"/>
            <a:r>
              <a:rPr lang="en-US" sz="1400" dirty="0"/>
              <a:t>M</a:t>
            </a:r>
            <a:r>
              <a:rPr lang="en-US" sz="1400" dirty="0" smtClean="0"/>
              <a:t>ore balanced composition and stable ion pairs</a:t>
            </a:r>
          </a:p>
          <a:p>
            <a:pPr lvl="1"/>
            <a:r>
              <a:rPr lang="en-US" sz="1400" dirty="0" smtClean="0"/>
              <a:t>0.29 has less ion coupling and is thus less stable</a:t>
            </a:r>
          </a:p>
        </p:txBody>
      </p:sp>
      <p:pic>
        <p:nvPicPr>
          <p:cNvPr id="3" name="Picture 2"/>
          <p:cNvPicPr/>
          <p:nvPr/>
        </p:nvPicPr>
        <p:blipFill rotWithShape="1">
          <a:blip r:embed="rId3">
            <a:extLst>
              <a:ext uri="{28A0092B-C50C-407E-A947-70E740481C1C}">
                <a14:useLocalDpi xmlns:a14="http://schemas.microsoft.com/office/drawing/2010/main" val="0"/>
              </a:ext>
            </a:extLst>
          </a:blip>
          <a:srcRect l="2786" t="3551" r="3441" b="1481"/>
          <a:stretch/>
        </p:blipFill>
        <p:spPr bwMode="auto">
          <a:xfrm>
            <a:off x="1129790" y="1037795"/>
            <a:ext cx="6799774" cy="3470241"/>
          </a:xfrm>
          <a:prstGeom prst="rect">
            <a:avLst/>
          </a:prstGeom>
          <a:noFill/>
        </p:spPr>
      </p:pic>
      <p:sp>
        <p:nvSpPr>
          <p:cNvPr id="5" name="Date Placeholder 4"/>
          <p:cNvSpPr>
            <a:spLocks noGrp="1"/>
          </p:cNvSpPr>
          <p:nvPr>
            <p:ph type="dt" sz="half" idx="10"/>
          </p:nvPr>
        </p:nvSpPr>
        <p:spPr/>
        <p:txBody>
          <a:bodyPr/>
          <a:lstStyle/>
          <a:p>
            <a:fld id="{9A3A67CD-3FF1-4E83-AE70-5D0D9E4DBC28}" type="datetime1">
              <a:rPr lang="en-US" smtClean="0"/>
              <a:t>4/5/2016</a:t>
            </a:fld>
            <a:endParaRPr lang="en-US"/>
          </a:p>
        </p:txBody>
      </p:sp>
      <p:sp>
        <p:nvSpPr>
          <p:cNvPr id="6" name="Footer Placeholder 5"/>
          <p:cNvSpPr>
            <a:spLocks noGrp="1"/>
          </p:cNvSpPr>
          <p:nvPr>
            <p:ph type="ftr" sz="quarter" idx="11"/>
          </p:nvPr>
        </p:nvSpPr>
        <p:spPr/>
        <p:txBody>
          <a:bodyPr/>
          <a:lstStyle/>
          <a:p>
            <a:r>
              <a:rPr lang="en-US" smtClean="0"/>
              <a:t>Arizona State University</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9</a:t>
            </a:fld>
            <a:endParaRPr lang="en-US"/>
          </a:p>
        </p:txBody>
      </p:sp>
    </p:spTree>
    <p:extLst>
      <p:ext uri="{BB962C8B-B14F-4D97-AF65-F5344CB8AC3E}">
        <p14:creationId xmlns:p14="http://schemas.microsoft.com/office/powerpoint/2010/main" val="211414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ath 16x9">
  <a:themeElements>
    <a:clrScheme name="Custom 3">
      <a:dk1>
        <a:sysClr val="windowText" lastClr="000000"/>
      </a:dk1>
      <a:lt1>
        <a:sysClr val="window" lastClr="FFFFFF"/>
      </a:lt1>
      <a:dk2>
        <a:srgbClr val="323232"/>
      </a:dk2>
      <a:lt2>
        <a:srgbClr val="E3DED1"/>
      </a:lt2>
      <a:accent1>
        <a:srgbClr val="9F2936"/>
      </a:accent1>
      <a:accent2>
        <a:srgbClr val="9F2936"/>
      </a:accent2>
      <a:accent3>
        <a:srgbClr val="FFCC00"/>
      </a:accent3>
      <a:accent4>
        <a:srgbClr val="FFE781"/>
      </a:accent4>
      <a:accent5>
        <a:srgbClr val="C00000"/>
      </a:accent5>
      <a:accent6>
        <a:srgbClr val="C80026"/>
      </a:accent6>
      <a:hlink>
        <a:srgbClr val="F07F09"/>
      </a:hlink>
      <a:folHlink>
        <a:srgbClr val="F07F09"/>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 education presentation with Pi  (widescreen)</Template>
  <TotalTime>0</TotalTime>
  <Words>2049</Words>
  <Application>Microsoft Office PowerPoint</Application>
  <PresentationFormat>On-screen Show (4:3)</PresentationFormat>
  <Paragraphs>273</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Constantia</vt:lpstr>
      <vt:lpstr>Euphemia</vt:lpstr>
      <vt:lpstr>Times New Roman</vt:lpstr>
      <vt:lpstr>Math 16x9</vt:lpstr>
      <vt:lpstr>Adsorption and Release of Surfactant into and from Multifunctional Zwitterionic Poly(NIPAm-co-DMAPMA-co-AAc) Microgel Particles</vt:lpstr>
      <vt:lpstr>Motivation and Goals</vt:lpstr>
      <vt:lpstr>About ZI-MG</vt:lpstr>
      <vt:lpstr>Surfactants</vt:lpstr>
      <vt:lpstr>Methods: ZI-MG Synthesis</vt:lpstr>
      <vt:lpstr>Characterization of ZI-MG</vt:lpstr>
      <vt:lpstr>Characterization of ZI-MG: pH Responsiveness</vt:lpstr>
      <vt:lpstr>Characterization of ZI-MG: pH Responsiveness</vt:lpstr>
      <vt:lpstr>Characterization of ZI-MG: Temperature Responsiveness</vt:lpstr>
      <vt:lpstr>Materials: Surfactant Uptake</vt:lpstr>
      <vt:lpstr>Surfactant Uptake: Anionic DOSS</vt:lpstr>
      <vt:lpstr>Surfactant Uptake and Release: Anionic DOSS</vt:lpstr>
      <vt:lpstr>Surfactant Uptake: Cationic CPyCl</vt:lpstr>
      <vt:lpstr>Surfactant Release: CPyCl</vt:lpstr>
      <vt:lpstr>Conclusion and Future Work</vt:lpstr>
      <vt:lpstr>Acknowledgements</vt:lpstr>
      <vt:lpstr>Thank You!</vt:lpstr>
      <vt:lpstr>References</vt:lpstr>
      <vt:lpstr>Materials: ZI-MG synthesis</vt:lpstr>
      <vt:lpstr>Methods: Surfactant Uptake and Qualification</vt:lpstr>
      <vt:lpstr>Characterization of ZI-MG: Temperature Responsiveness</vt:lpstr>
      <vt:lpstr>Surfactant Uptake: Nonionic TX-100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2015-10-12T22:10:59Z</dcterms:created>
  <dcterms:modified xsi:type="dcterms:W3CDTF">2016-04-05T18:15:36Z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